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8544" r:id="rId4"/>
    <p:sldMasterId id="2147488621" r:id="rId5"/>
    <p:sldMasterId id="2147488660" r:id="rId6"/>
  </p:sldMasterIdLst>
  <p:notesMasterIdLst>
    <p:notesMasterId r:id="rId44"/>
  </p:notesMasterIdLst>
  <p:handoutMasterIdLst>
    <p:handoutMasterId r:id="rId45"/>
  </p:handoutMasterIdLst>
  <p:sldIdLst>
    <p:sldId id="4108" r:id="rId7"/>
    <p:sldId id="5458" r:id="rId8"/>
    <p:sldId id="5539" r:id="rId9"/>
    <p:sldId id="5430" r:id="rId10"/>
    <p:sldId id="5349" r:id="rId11"/>
    <p:sldId id="5462" r:id="rId12"/>
    <p:sldId id="5464" r:id="rId13"/>
    <p:sldId id="5534" r:id="rId14"/>
    <p:sldId id="5535" r:id="rId15"/>
    <p:sldId id="5435" r:id="rId16"/>
    <p:sldId id="5469" r:id="rId17"/>
    <p:sldId id="3576" r:id="rId18"/>
    <p:sldId id="5465" r:id="rId19"/>
    <p:sldId id="5466" r:id="rId20"/>
    <p:sldId id="5468" r:id="rId21"/>
    <p:sldId id="9498" r:id="rId22"/>
    <p:sldId id="5470" r:id="rId23"/>
    <p:sldId id="5463" r:id="rId24"/>
    <p:sldId id="5437" r:id="rId25"/>
    <p:sldId id="9487" r:id="rId26"/>
    <p:sldId id="9500" r:id="rId27"/>
    <p:sldId id="263" r:id="rId28"/>
    <p:sldId id="5533" r:id="rId29"/>
    <p:sldId id="5510" r:id="rId30"/>
    <p:sldId id="5511" r:id="rId31"/>
    <p:sldId id="5513" r:id="rId32"/>
    <p:sldId id="5515" r:id="rId33"/>
    <p:sldId id="5512" r:id="rId34"/>
    <p:sldId id="5460" r:id="rId35"/>
    <p:sldId id="5461" r:id="rId36"/>
    <p:sldId id="5520" r:id="rId37"/>
    <p:sldId id="5538" r:id="rId38"/>
    <p:sldId id="5526" r:id="rId39"/>
    <p:sldId id="9505" r:id="rId40"/>
    <p:sldId id="5528" r:id="rId41"/>
    <p:sldId id="5529" r:id="rId42"/>
    <p:sldId id="5525" r:id="rId43"/>
  </p:sldIdLst>
  <p:sldSz cx="12192000" cy="6858000"/>
  <p:notesSz cx="6985000" cy="9283700"/>
  <p:defaultTextStyle>
    <a:defPPr>
      <a:defRPr lang="en-US"/>
    </a:defPPr>
    <a:lvl1pPr algn="l" rtl="0" fontAlgn="base">
      <a:spcBef>
        <a:spcPct val="0"/>
      </a:spcBef>
      <a:spcAft>
        <a:spcPct val="0"/>
      </a:spcAft>
      <a:defRPr sz="2400" b="1" i="1" kern="1200">
        <a:solidFill>
          <a:schemeClr val="tx1"/>
        </a:solidFill>
        <a:latin typeface="Arial" charset="0"/>
        <a:ea typeface="+mn-ea"/>
        <a:cs typeface="Arial" charset="0"/>
      </a:defRPr>
    </a:lvl1pPr>
    <a:lvl2pPr marL="457200" algn="l" rtl="0" fontAlgn="base">
      <a:spcBef>
        <a:spcPct val="0"/>
      </a:spcBef>
      <a:spcAft>
        <a:spcPct val="0"/>
      </a:spcAft>
      <a:defRPr sz="2400" b="1" i="1" kern="1200">
        <a:solidFill>
          <a:schemeClr val="tx1"/>
        </a:solidFill>
        <a:latin typeface="Arial" charset="0"/>
        <a:ea typeface="+mn-ea"/>
        <a:cs typeface="Arial" charset="0"/>
      </a:defRPr>
    </a:lvl2pPr>
    <a:lvl3pPr marL="914400" algn="l" rtl="0" fontAlgn="base">
      <a:spcBef>
        <a:spcPct val="0"/>
      </a:spcBef>
      <a:spcAft>
        <a:spcPct val="0"/>
      </a:spcAft>
      <a:defRPr sz="2400" b="1" i="1" kern="1200">
        <a:solidFill>
          <a:schemeClr val="tx1"/>
        </a:solidFill>
        <a:latin typeface="Arial" charset="0"/>
        <a:ea typeface="+mn-ea"/>
        <a:cs typeface="Arial" charset="0"/>
      </a:defRPr>
    </a:lvl3pPr>
    <a:lvl4pPr marL="1371600" algn="l" rtl="0" fontAlgn="base">
      <a:spcBef>
        <a:spcPct val="0"/>
      </a:spcBef>
      <a:spcAft>
        <a:spcPct val="0"/>
      </a:spcAft>
      <a:defRPr sz="2400" b="1" i="1" kern="1200">
        <a:solidFill>
          <a:schemeClr val="tx1"/>
        </a:solidFill>
        <a:latin typeface="Arial" charset="0"/>
        <a:ea typeface="+mn-ea"/>
        <a:cs typeface="Arial" charset="0"/>
      </a:defRPr>
    </a:lvl4pPr>
    <a:lvl5pPr marL="1828800" algn="l" rtl="0" fontAlgn="base">
      <a:spcBef>
        <a:spcPct val="0"/>
      </a:spcBef>
      <a:spcAft>
        <a:spcPct val="0"/>
      </a:spcAft>
      <a:defRPr sz="2400" b="1" i="1" kern="1200">
        <a:solidFill>
          <a:schemeClr val="tx1"/>
        </a:solidFill>
        <a:latin typeface="Arial" charset="0"/>
        <a:ea typeface="+mn-ea"/>
        <a:cs typeface="Arial" charset="0"/>
      </a:defRPr>
    </a:lvl5pPr>
    <a:lvl6pPr marL="2286000" algn="l" defTabSz="914400" rtl="0" eaLnBrk="1" latinLnBrk="0" hangingPunct="1">
      <a:defRPr sz="2400" b="1" i="1" kern="1200">
        <a:solidFill>
          <a:schemeClr val="tx1"/>
        </a:solidFill>
        <a:latin typeface="Arial" charset="0"/>
        <a:ea typeface="+mn-ea"/>
        <a:cs typeface="Arial" charset="0"/>
      </a:defRPr>
    </a:lvl6pPr>
    <a:lvl7pPr marL="2743200" algn="l" defTabSz="914400" rtl="0" eaLnBrk="1" latinLnBrk="0" hangingPunct="1">
      <a:defRPr sz="2400" b="1" i="1" kern="1200">
        <a:solidFill>
          <a:schemeClr val="tx1"/>
        </a:solidFill>
        <a:latin typeface="Arial" charset="0"/>
        <a:ea typeface="+mn-ea"/>
        <a:cs typeface="Arial" charset="0"/>
      </a:defRPr>
    </a:lvl7pPr>
    <a:lvl8pPr marL="3200400" algn="l" defTabSz="914400" rtl="0" eaLnBrk="1" latinLnBrk="0" hangingPunct="1">
      <a:defRPr sz="2400" b="1" i="1" kern="1200">
        <a:solidFill>
          <a:schemeClr val="tx1"/>
        </a:solidFill>
        <a:latin typeface="Arial" charset="0"/>
        <a:ea typeface="+mn-ea"/>
        <a:cs typeface="Arial" charset="0"/>
      </a:defRPr>
    </a:lvl8pPr>
    <a:lvl9pPr marL="3657600" algn="l" defTabSz="914400" rtl="0" eaLnBrk="1" latinLnBrk="0" hangingPunct="1">
      <a:defRPr sz="2400" b="1" 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orient="horz" pos="2160" userDrawn="1">
          <p15:clr>
            <a:srgbClr val="A4A3A4"/>
          </p15:clr>
        </p15:guide>
        <p15:guide id="6" pos="264" userDrawn="1">
          <p15:clr>
            <a:srgbClr val="A4A3A4"/>
          </p15:clr>
        </p15:guide>
        <p15:guide id="7" pos="3839">
          <p15:clr>
            <a:srgbClr val="A4A3A4"/>
          </p15:clr>
        </p15:guide>
      </p15:sldGuideLst>
    </p:ext>
    <p:ext uri="{2D200454-40CA-4A62-9FC3-DE9A4176ACB9}">
      <p15:notesGuideLst xmlns:p15="http://schemas.microsoft.com/office/powerpoint/2012/main">
        <p15:guide id="1" orient="horz" pos="4656">
          <p15:clr>
            <a:srgbClr val="A4A3A4"/>
          </p15:clr>
        </p15:guide>
        <p15:guide id="2" pos="2256">
          <p15:clr>
            <a:srgbClr val="A4A3A4"/>
          </p15:clr>
        </p15:guide>
        <p15:guide id="3" pos="420">
          <p15:clr>
            <a:srgbClr val="A4A3A4"/>
          </p15:clr>
        </p15:guide>
        <p15:guide id="4" pos="4009">
          <p15:clr>
            <a:srgbClr val="A4A3A4"/>
          </p15:clr>
        </p15:guide>
        <p15:guide id="5" orient="horz" pos="4650">
          <p15:clr>
            <a:srgbClr val="A4A3A4"/>
          </p15:clr>
        </p15:guide>
        <p15:guide id="6" pos="2248">
          <p15:clr>
            <a:srgbClr val="A4A3A4"/>
          </p15:clr>
        </p15:guide>
        <p15:guide id="7" pos="418">
          <p15:clr>
            <a:srgbClr val="A4A3A4"/>
          </p15:clr>
        </p15:guide>
        <p15:guide id="8" pos="399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gamian, Jennifer (J.)" initials="BJ(" lastIdx="1" clrIdx="0">
    <p:extLst>
      <p:ext uri="{19B8F6BF-5375-455C-9EA6-DF929625EA0E}">
        <p15:presenceInfo xmlns:p15="http://schemas.microsoft.com/office/powerpoint/2012/main" userId="S::JBARGAMI@ford.com::8f012d0a-503e-43a2-9985-7a4a0fae1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64E"/>
    <a:srgbClr val="003479"/>
    <a:srgbClr val="0000FF"/>
    <a:srgbClr val="FF0000"/>
    <a:srgbClr val="0033CC"/>
    <a:srgbClr val="FF9900"/>
    <a:srgbClr val="009900"/>
    <a:srgbClr val="339933"/>
    <a:srgbClr val="FFFF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74850" autoAdjust="0"/>
  </p:normalViewPr>
  <p:slideViewPr>
    <p:cSldViewPr snapToGrid="0" showGuides="1">
      <p:cViewPr varScale="1">
        <p:scale>
          <a:sx n="67" d="100"/>
          <a:sy n="67" d="100"/>
        </p:scale>
        <p:origin x="1086" y="78"/>
      </p:cViewPr>
      <p:guideLst>
        <p:guide orient="horz" pos="2160"/>
        <p:guide pos="264"/>
        <p:guide pos="383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30" d="100"/>
        <a:sy n="30" d="100"/>
      </p:scale>
      <p:origin x="0" y="-8256"/>
    </p:cViewPr>
  </p:sorterViewPr>
  <p:notesViewPr>
    <p:cSldViewPr snapToGrid="0" showGuides="1">
      <p:cViewPr varScale="1">
        <p:scale>
          <a:sx n="66" d="100"/>
          <a:sy n="66" d="100"/>
        </p:scale>
        <p:origin x="-3222" y="-96"/>
      </p:cViewPr>
      <p:guideLst>
        <p:guide orient="horz" pos="4656"/>
        <p:guide pos="2256"/>
        <p:guide pos="420"/>
        <p:guide pos="4009"/>
        <p:guide orient="horz" pos="4650"/>
        <p:guide pos="2248"/>
        <p:guide pos="418"/>
        <p:guide pos="399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4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208836" y="8999681"/>
            <a:ext cx="562586" cy="25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769" tIns="46370" rIns="92769" bIns="46370">
            <a:spAutoFit/>
          </a:bodyPr>
          <a:lstStyle>
            <a:lvl1pPr defTabSz="930275" eaLnBrk="0" hangingPunct="0">
              <a:lnSpc>
                <a:spcPct val="90000"/>
              </a:lnSpc>
              <a:spcBef>
                <a:spcPct val="50000"/>
              </a:spcBef>
              <a:defRPr sz="2400" b="1" i="1">
                <a:solidFill>
                  <a:schemeClr val="tx1"/>
                </a:solidFill>
                <a:latin typeface="Arial" charset="0"/>
              </a:defRPr>
            </a:lvl1pPr>
            <a:lvl2pPr marL="742950" indent="-285750" defTabSz="930275" eaLnBrk="0" hangingPunct="0">
              <a:lnSpc>
                <a:spcPct val="90000"/>
              </a:lnSpc>
              <a:spcBef>
                <a:spcPct val="50000"/>
              </a:spcBef>
              <a:defRPr sz="2400" b="1" i="1">
                <a:solidFill>
                  <a:schemeClr val="tx1"/>
                </a:solidFill>
                <a:latin typeface="Arial" charset="0"/>
              </a:defRPr>
            </a:lvl2pPr>
            <a:lvl3pPr marL="1143000" indent="-228600" defTabSz="930275" eaLnBrk="0" hangingPunct="0">
              <a:lnSpc>
                <a:spcPct val="90000"/>
              </a:lnSpc>
              <a:spcBef>
                <a:spcPct val="50000"/>
              </a:spcBef>
              <a:defRPr sz="2400" b="1" i="1">
                <a:solidFill>
                  <a:schemeClr val="tx1"/>
                </a:solidFill>
                <a:latin typeface="Arial" charset="0"/>
              </a:defRPr>
            </a:lvl3pPr>
            <a:lvl4pPr marL="1600200" indent="-228600" defTabSz="930275" eaLnBrk="0" hangingPunct="0">
              <a:lnSpc>
                <a:spcPct val="90000"/>
              </a:lnSpc>
              <a:spcBef>
                <a:spcPct val="50000"/>
              </a:spcBef>
              <a:defRPr sz="2400" b="1" i="1">
                <a:solidFill>
                  <a:schemeClr val="tx1"/>
                </a:solidFill>
                <a:latin typeface="Arial" charset="0"/>
              </a:defRPr>
            </a:lvl4pPr>
            <a:lvl5pPr marL="2057400" indent="-228600" defTabSz="930275" eaLnBrk="0" hangingPunct="0">
              <a:lnSpc>
                <a:spcPct val="90000"/>
              </a:lnSpc>
              <a:spcBef>
                <a:spcPct val="50000"/>
              </a:spcBef>
              <a:defRPr sz="2400" b="1" i="1">
                <a:solidFill>
                  <a:schemeClr val="tx1"/>
                </a:solidFill>
                <a:latin typeface="Arial" charset="0"/>
              </a:defRPr>
            </a:lvl5pPr>
            <a:lvl6pPr marL="2514600" indent="-228600" defTabSz="930275" eaLnBrk="0" fontAlgn="base" hangingPunct="0">
              <a:lnSpc>
                <a:spcPct val="90000"/>
              </a:lnSpc>
              <a:spcBef>
                <a:spcPct val="50000"/>
              </a:spcBef>
              <a:spcAft>
                <a:spcPct val="0"/>
              </a:spcAft>
              <a:defRPr sz="2400" b="1" i="1">
                <a:solidFill>
                  <a:schemeClr val="tx1"/>
                </a:solidFill>
                <a:latin typeface="Arial" charset="0"/>
              </a:defRPr>
            </a:lvl6pPr>
            <a:lvl7pPr marL="2971800" indent="-228600" defTabSz="930275" eaLnBrk="0" fontAlgn="base" hangingPunct="0">
              <a:lnSpc>
                <a:spcPct val="90000"/>
              </a:lnSpc>
              <a:spcBef>
                <a:spcPct val="50000"/>
              </a:spcBef>
              <a:spcAft>
                <a:spcPct val="0"/>
              </a:spcAft>
              <a:defRPr sz="2400" b="1" i="1">
                <a:solidFill>
                  <a:schemeClr val="tx1"/>
                </a:solidFill>
                <a:latin typeface="Arial" charset="0"/>
              </a:defRPr>
            </a:lvl7pPr>
            <a:lvl8pPr marL="3429000" indent="-228600" defTabSz="930275" eaLnBrk="0" fontAlgn="base" hangingPunct="0">
              <a:lnSpc>
                <a:spcPct val="90000"/>
              </a:lnSpc>
              <a:spcBef>
                <a:spcPct val="50000"/>
              </a:spcBef>
              <a:spcAft>
                <a:spcPct val="0"/>
              </a:spcAft>
              <a:defRPr sz="2400" b="1" i="1">
                <a:solidFill>
                  <a:schemeClr val="tx1"/>
                </a:solidFill>
                <a:latin typeface="Arial" charset="0"/>
              </a:defRPr>
            </a:lvl8pPr>
            <a:lvl9pPr marL="3886200" indent="-228600" defTabSz="930275" eaLnBrk="0" fontAlgn="base" hangingPunct="0">
              <a:lnSpc>
                <a:spcPct val="90000"/>
              </a:lnSpc>
              <a:spcBef>
                <a:spcPct val="50000"/>
              </a:spcBef>
              <a:spcAft>
                <a:spcPct val="0"/>
              </a:spcAft>
              <a:defRPr sz="2400" b="1" i="1">
                <a:solidFill>
                  <a:schemeClr val="tx1"/>
                </a:solidFill>
                <a:latin typeface="Arial" charset="0"/>
              </a:defRPr>
            </a:lvl9pPr>
          </a:lstStyle>
          <a:p>
            <a:pPr algn="ctr">
              <a:spcBef>
                <a:spcPct val="0"/>
              </a:spcBef>
              <a:defRPr/>
            </a:pPr>
            <a:r>
              <a:rPr lang="en-US" altLang="en-US" sz="1200" b="0" i="0" dirty="0"/>
              <a:t>- </a:t>
            </a:r>
            <a:fld id="{37E9AFC8-81DC-4498-BDAF-80C50AAA6F2D}" type="slidenum">
              <a:rPr lang="en-US" altLang="en-US" sz="1200" b="0" i="0"/>
              <a:pPr algn="ctr">
                <a:spcBef>
                  <a:spcPct val="0"/>
                </a:spcBef>
                <a:defRPr/>
              </a:pPr>
              <a:t>‹#›</a:t>
            </a:fld>
            <a:r>
              <a:rPr lang="en-US" altLang="en-US" sz="1200" b="0" i="0" dirty="0"/>
              <a:t> -</a:t>
            </a:r>
          </a:p>
        </p:txBody>
      </p:sp>
    </p:spTree>
    <p:extLst>
      <p:ext uri="{BB962C8B-B14F-4D97-AF65-F5344CB8AC3E}">
        <p14:creationId xmlns:p14="http://schemas.microsoft.com/office/powerpoint/2010/main" val="3775005913"/>
      </p:ext>
    </p:extLst>
  </p:cSld>
  <p:clrMap bg1="lt1" tx1="dk1" bg2="lt2" tx2="dk2" accent1="accent1" accent2="accent2" accent3="accent3" accent4="accent4" accent5="accent5" accent6="accent6" hlink="hlink" folHlink="folHlink"/>
  <p:notesStyle>
    <a:lvl1pPr marL="115888" indent="-115888" algn="l" defTabSz="949325"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1pPr>
    <a:lvl2pPr marL="349250" indent="-115888" algn="l" defTabSz="949325"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2pPr>
    <a:lvl3pPr marL="582613" indent="-117475" algn="l" defTabSz="949325"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3pPr>
    <a:lvl4pPr marL="1397000" indent="-25400"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2138" indent="-3333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396990" y="8976837"/>
            <a:ext cx="769197" cy="474504"/>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E786D5DE-39A7-4D7E-B414-293B96CD3B7A}" type="slidenum">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Image Placeholder 6"/>
          <p:cNvSpPr>
            <a:spLocks noGrp="1" noRot="1" noChangeAspect="1"/>
          </p:cNvSpPr>
          <p:nvPr>
            <p:ph type="sldImg"/>
          </p:nvPr>
        </p:nvSpPr>
        <p:spPr>
          <a:xfrm>
            <a:off x="406400" y="696913"/>
            <a:ext cx="6197600" cy="3486150"/>
          </a:xfrm>
          <a:prstGeom prst="rect">
            <a:avLst/>
          </a:prstGeom>
        </p:spPr>
      </p:sp>
      <p:sp>
        <p:nvSpPr>
          <p:cNvPr id="8" name="Notes Placeholder 7"/>
          <p:cNvSpPr>
            <a:spLocks noGrp="1"/>
          </p:cNvSpPr>
          <p:nvPr>
            <p:ph type="body" idx="1"/>
          </p:nvPr>
        </p:nvSpPr>
        <p:spPr>
          <a:xfrm>
            <a:off x="701040" y="4415790"/>
            <a:ext cx="5608320" cy="4183380"/>
          </a:xfrm>
          <a:prstGeom prst="rect">
            <a:avLst/>
          </a:prstGeom>
        </p:spPr>
        <p:txBody>
          <a:bodyPr lIns="93177" tIns="46589" rIns="93177" bIns="46589"/>
          <a:lstStyle/>
          <a:p>
            <a:pPr marL="0" indent="0">
              <a:buNone/>
            </a:pPr>
            <a:endParaRPr lang="en-US" dirty="0"/>
          </a:p>
        </p:txBody>
      </p:sp>
    </p:spTree>
    <p:extLst>
      <p:ext uri="{BB962C8B-B14F-4D97-AF65-F5344CB8AC3E}">
        <p14:creationId xmlns:p14="http://schemas.microsoft.com/office/powerpoint/2010/main" val="40335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396990" y="8976837"/>
            <a:ext cx="769197" cy="474504"/>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E786D5DE-39A7-4D7E-B414-293B96CD3B7A}" type="slidenum">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Image Placeholder 6"/>
          <p:cNvSpPr>
            <a:spLocks noGrp="1" noRot="1" noChangeAspect="1"/>
          </p:cNvSpPr>
          <p:nvPr>
            <p:ph type="sldImg"/>
          </p:nvPr>
        </p:nvSpPr>
        <p:spPr>
          <a:xfrm>
            <a:off x="406400" y="696913"/>
            <a:ext cx="6197600" cy="3486150"/>
          </a:xfrm>
          <a:prstGeom prst="rect">
            <a:avLst/>
          </a:prstGeom>
        </p:spPr>
      </p:sp>
      <p:sp>
        <p:nvSpPr>
          <p:cNvPr id="8" name="Notes Placeholder 7"/>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Tree>
    <p:extLst>
      <p:ext uri="{BB962C8B-B14F-4D97-AF65-F5344CB8AC3E}">
        <p14:creationId xmlns:p14="http://schemas.microsoft.com/office/powerpoint/2010/main" val="193057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99317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lvl="0" indent="0">
              <a:buNone/>
            </a:pPr>
            <a:endParaRPr lang="en-US" sz="11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02785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lvl="0" indent="0">
              <a:buNone/>
            </a:pPr>
            <a:endParaRPr lang="en-US" sz="11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113404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238501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marR="0" lvl="0" indent="0" algn="l" defTabSz="949325" rtl="0" eaLnBrk="0" fontAlgn="base" latinLnBrk="0" hangingPunct="0">
              <a:lnSpc>
                <a:spcPct val="100000"/>
              </a:lnSpc>
              <a:spcBef>
                <a:spcPct val="30000"/>
              </a:spcBef>
              <a:spcAft>
                <a:spcPct val="0"/>
              </a:spcAft>
              <a:buClrTx/>
              <a:buSzTx/>
              <a:buFontTx/>
              <a:buNone/>
              <a:tabLst/>
              <a:defRPr/>
            </a:pPr>
            <a:r>
              <a:rPr lang="en-US" sz="1000" b="0" dirty="0"/>
              <a:t>Maintaining physical distancing while not at the workstation is critical – employees are to enter only through designated entrances and only move within required areas.</a:t>
            </a:r>
          </a:p>
        </p:txBody>
      </p:sp>
    </p:spTree>
    <p:extLst>
      <p:ext uri="{BB962C8B-B14F-4D97-AF65-F5344CB8AC3E}">
        <p14:creationId xmlns:p14="http://schemas.microsoft.com/office/powerpoint/2010/main" val="284758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195991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396990" y="8976837"/>
            <a:ext cx="769197" cy="474504"/>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E786D5DE-39A7-4D7E-B414-293B96CD3B7A}" type="slidenum">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Image Placeholder 6"/>
          <p:cNvSpPr>
            <a:spLocks noGrp="1" noRot="1" noChangeAspect="1"/>
          </p:cNvSpPr>
          <p:nvPr>
            <p:ph type="sldImg"/>
          </p:nvPr>
        </p:nvSpPr>
        <p:spPr>
          <a:xfrm>
            <a:off x="406400" y="696913"/>
            <a:ext cx="6197600" cy="3486150"/>
          </a:xfrm>
          <a:prstGeom prst="rect">
            <a:avLst/>
          </a:prstGeom>
        </p:spPr>
      </p:sp>
      <p:sp>
        <p:nvSpPr>
          <p:cNvPr id="8" name="Notes Placeholder 7"/>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Tree>
    <p:extLst>
      <p:ext uri="{BB962C8B-B14F-4D97-AF65-F5344CB8AC3E}">
        <p14:creationId xmlns:p14="http://schemas.microsoft.com/office/powerpoint/2010/main" val="148825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E8399-1858-4181-9274-F6E61FBDA0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38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152208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r>
              <a:rPr lang="en-US" sz="1000" dirty="0">
                <a:latin typeface="+mn-lt"/>
              </a:rPr>
              <a:t>Nothing is more important than the health and safety of our workforce, customers and communities.</a:t>
            </a:r>
          </a:p>
          <a:p>
            <a:pPr marL="0" indent="0">
              <a:buNone/>
            </a:pPr>
            <a:endParaRPr lang="en-US" sz="1000" dirty="0">
              <a:latin typeface="+mn-lt"/>
            </a:endParaRPr>
          </a:p>
          <a:p>
            <a:pPr marL="0" indent="0">
              <a:buNone/>
            </a:pPr>
            <a:r>
              <a:rPr lang="en-US" sz="1000" dirty="0">
                <a:latin typeface="+mn-lt"/>
              </a:rPr>
              <a:t>Therefore, when we started work to reopen our facilities, we followed the guidance from global health experts to do all we can to keep our people healthy.</a:t>
            </a:r>
          </a:p>
          <a:p>
            <a:pPr marL="0" indent="0">
              <a:buNone/>
            </a:pPr>
            <a:endParaRPr lang="en-US" sz="1000" dirty="0">
              <a:latin typeface="+mn-lt"/>
            </a:endParaRPr>
          </a:p>
          <a:p>
            <a:pPr marL="0" indent="0">
              <a:buNone/>
            </a:pPr>
            <a:r>
              <a:rPr lang="en-US" sz="1000" dirty="0">
                <a:latin typeface="+mn-lt"/>
              </a:rPr>
              <a:t>A goal was established: Work Together to Stop the Spread of COVID-19 and Maintain Healthy People at Work.</a:t>
            </a:r>
          </a:p>
          <a:p>
            <a:pPr marL="0" indent="0">
              <a:buNone/>
            </a:pPr>
            <a:endParaRPr lang="en-US" sz="1000" dirty="0">
              <a:latin typeface="+mn-lt"/>
            </a:endParaRPr>
          </a:p>
          <a:p>
            <a:pPr marL="0" indent="0">
              <a:buNone/>
            </a:pPr>
            <a:r>
              <a:rPr lang="en-US" sz="1000" dirty="0">
                <a:latin typeface="+mn-lt"/>
              </a:rPr>
              <a:t>To achieve this, a playbook was developed to detail the actions that needed to be taken and the changes that would have to be made within the production areas to ensure the health and safety of all employees while returning to work in the best manufacturing facilities in the world!</a:t>
            </a:r>
          </a:p>
          <a:p>
            <a:pPr marL="0" indent="0">
              <a:buNone/>
            </a:pPr>
            <a:endParaRPr lang="en-US" sz="1000" dirty="0">
              <a:latin typeface="+mn-lt"/>
            </a:endParaRPr>
          </a:p>
          <a:p>
            <a:pPr marL="0" indent="0">
              <a:buNone/>
            </a:pPr>
            <a:r>
              <a:rPr lang="en-US" sz="1000" dirty="0">
                <a:latin typeface="+mn-lt"/>
              </a:rPr>
              <a:t>Through alignment with the Union, Manufacturing Operations, Corporate Medical, Corporate Safety, Corporate Industrial Hygiene, Labor Affairs, and many others, we feel these actions will achieve our goal to keep people safe, stop the spread of COVID-19, and restart production in our facilities.</a:t>
            </a:r>
          </a:p>
          <a:p>
            <a:pPr marL="0" indent="0">
              <a:buNone/>
            </a:pPr>
            <a:endParaRPr lang="en-US" sz="1000" dirty="0">
              <a:latin typeface="+mn-lt"/>
            </a:endParaRPr>
          </a:p>
          <a:p>
            <a:pPr marL="0" indent="0">
              <a:buNone/>
            </a:pPr>
            <a:r>
              <a:rPr lang="en-US" sz="1000" b="1" dirty="0">
                <a:latin typeface="+mn-lt"/>
              </a:rPr>
              <a:t>A comprehensive training plan was developed to establish ownership and cascade messaging from executive leadership through the Operating Committee Members down to the plant floor</a:t>
            </a:r>
          </a:p>
          <a:p>
            <a:pPr marL="0" indent="0">
              <a:buNone/>
            </a:pPr>
            <a:endParaRPr lang="en-US" sz="1000" b="1" dirty="0">
              <a:latin typeface="+mn-lt"/>
            </a:endParaRPr>
          </a:p>
          <a:p>
            <a:pPr marL="0" indent="0">
              <a:buNone/>
            </a:pPr>
            <a:r>
              <a:rPr lang="en-US" sz="1000" b="1" dirty="0">
                <a:latin typeface="+mn-lt"/>
              </a:rPr>
              <a:t>Specific training has been developed for process coaches including:  playbook presentation, SPLs, checklist and visual factory documents</a:t>
            </a:r>
          </a:p>
        </p:txBody>
      </p:sp>
    </p:spTree>
    <p:extLst>
      <p:ext uri="{BB962C8B-B14F-4D97-AF65-F5344CB8AC3E}">
        <p14:creationId xmlns:p14="http://schemas.microsoft.com/office/powerpoint/2010/main" val="603780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410137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3155116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339370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1748023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267322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2077990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403099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1068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396990" y="8976837"/>
            <a:ext cx="769197" cy="474504"/>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E786D5DE-39A7-4D7E-B414-293B96CD3B7A}" type="slidenum">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Image Placeholder 6"/>
          <p:cNvSpPr>
            <a:spLocks noGrp="1" noRot="1" noChangeAspect="1"/>
          </p:cNvSpPr>
          <p:nvPr>
            <p:ph type="sldImg"/>
          </p:nvPr>
        </p:nvSpPr>
        <p:spPr>
          <a:xfrm>
            <a:off x="406400" y="696913"/>
            <a:ext cx="6197600" cy="3486150"/>
          </a:xfrm>
          <a:prstGeom prst="rect">
            <a:avLst/>
          </a:prstGeom>
        </p:spPr>
      </p:sp>
      <p:sp>
        <p:nvSpPr>
          <p:cNvPr id="8" name="Notes Placeholder 7"/>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Tree>
    <p:extLst>
      <p:ext uri="{BB962C8B-B14F-4D97-AF65-F5344CB8AC3E}">
        <p14:creationId xmlns:p14="http://schemas.microsoft.com/office/powerpoint/2010/main" val="408168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350515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CA" dirty="0"/>
          </a:p>
        </p:txBody>
      </p:sp>
    </p:spTree>
    <p:extLst>
      <p:ext uri="{BB962C8B-B14F-4D97-AF65-F5344CB8AC3E}">
        <p14:creationId xmlns:p14="http://schemas.microsoft.com/office/powerpoint/2010/main" val="2987464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284011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304117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2330462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299964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396990" y="8976837"/>
            <a:ext cx="769197" cy="474504"/>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E786D5DE-39A7-4D7E-B414-293B96CD3B7A}" type="slidenum">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Image Placeholder 6"/>
          <p:cNvSpPr>
            <a:spLocks noGrp="1" noRot="1" noChangeAspect="1"/>
          </p:cNvSpPr>
          <p:nvPr>
            <p:ph type="sldImg"/>
          </p:nvPr>
        </p:nvSpPr>
        <p:spPr>
          <a:xfrm>
            <a:off x="406400" y="696913"/>
            <a:ext cx="6197600" cy="3486150"/>
          </a:xfrm>
          <a:prstGeom prst="rect">
            <a:avLst/>
          </a:prstGeom>
        </p:spPr>
      </p:sp>
      <p:sp>
        <p:nvSpPr>
          <p:cNvPr id="8" name="Notes Placeholder 7"/>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Tree>
    <p:extLst>
      <p:ext uri="{BB962C8B-B14F-4D97-AF65-F5344CB8AC3E}">
        <p14:creationId xmlns:p14="http://schemas.microsoft.com/office/powerpoint/2010/main" val="271592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r>
              <a:rPr lang="en-US" sz="1000" dirty="0">
                <a:latin typeface="+mn-lt"/>
              </a:rPr>
              <a:t>Cleaning and disinfecting of all workstations and all common areas was completed. Shutting down facilities allowed for the opportunity to focus on areas that are not normally available. Special emphasis was put on touch surfaces.</a:t>
            </a:r>
          </a:p>
          <a:p>
            <a:pPr marL="0" indent="0">
              <a:buNone/>
            </a:pPr>
            <a:endParaRPr lang="en-US" sz="1000" dirty="0">
              <a:latin typeface="+mn-lt"/>
            </a:endParaRPr>
          </a:p>
          <a:p>
            <a:pPr marL="0" indent="0">
              <a:buNone/>
            </a:pPr>
            <a:r>
              <a:rPr lang="en-US" sz="1000" dirty="0">
                <a:latin typeface="+mn-lt"/>
              </a:rPr>
              <a:t>Deep cleaning and disinfection took place in many areas. This process was performed using cleaning and disinfecting products.</a:t>
            </a:r>
          </a:p>
        </p:txBody>
      </p:sp>
    </p:spTree>
    <p:extLst>
      <p:ext uri="{BB962C8B-B14F-4D97-AF65-F5344CB8AC3E}">
        <p14:creationId xmlns:p14="http://schemas.microsoft.com/office/powerpoint/2010/main" val="37947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r>
              <a:rPr lang="en-US" sz="1000" dirty="0">
                <a:latin typeface="+mn-lt"/>
              </a:rPr>
              <a:t>In addition to establishing guidelines for physical distancing, workstations were evaluated and workstations where less than 6 feet of separation existed were modified, where possible, to establish separation.</a:t>
            </a:r>
          </a:p>
          <a:p>
            <a:pPr marL="115888" indent="-115888"/>
            <a:r>
              <a:rPr lang="en-US" sz="1000" dirty="0">
                <a:latin typeface="+mn-lt"/>
              </a:rPr>
              <a:t>Work areas were rebalanced where possible to create 6 feet of separation</a:t>
            </a:r>
          </a:p>
          <a:p>
            <a:pPr marL="115888" indent="-115888"/>
            <a:r>
              <a:rPr lang="en-US" sz="1000" dirty="0">
                <a:latin typeface="+mn-lt"/>
              </a:rPr>
              <a:t>Barriers and/or shields were implemented to limit person-to-person contact</a:t>
            </a:r>
          </a:p>
          <a:p>
            <a:pPr marL="115888" indent="-115888"/>
            <a:r>
              <a:rPr lang="en-US" sz="1000" dirty="0">
                <a:latin typeface="+mn-lt"/>
              </a:rPr>
              <a:t>Alternative solutions (ex. Face Shields or other solutions) are available if less than 6 feet of separation per workstation mapping is required.</a:t>
            </a:r>
          </a:p>
          <a:p>
            <a:pPr marL="0" indent="0">
              <a:buNone/>
            </a:pPr>
            <a:endParaRPr lang="en-US" sz="1000" dirty="0">
              <a:latin typeface="+mn-lt"/>
            </a:endParaRPr>
          </a:p>
        </p:txBody>
      </p:sp>
    </p:spTree>
    <p:extLst>
      <p:ext uri="{BB962C8B-B14F-4D97-AF65-F5344CB8AC3E}">
        <p14:creationId xmlns:p14="http://schemas.microsoft.com/office/powerpoint/2010/main" val="100731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r>
              <a:rPr lang="en-US" sz="1000" dirty="0">
                <a:latin typeface="+mn-lt"/>
              </a:rPr>
              <a:t>Careful consideration was taken to ensure that employees are made aware of changes that are being implemented when returning to work.</a:t>
            </a:r>
          </a:p>
        </p:txBody>
      </p:sp>
    </p:spTree>
    <p:extLst>
      <p:ext uri="{BB962C8B-B14F-4D97-AF65-F5344CB8AC3E}">
        <p14:creationId xmlns:p14="http://schemas.microsoft.com/office/powerpoint/2010/main" val="37135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341462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a:prstGeom prst="rect">
            <a:avLst/>
          </a:prstGeom>
          <a:noFill/>
          <a:ln w="12700">
            <a:solidFill>
              <a:prstClr val="black"/>
            </a:solidFill>
          </a:ln>
        </p:spPr>
      </p:sp>
      <p:sp>
        <p:nvSpPr>
          <p:cNvPr id="3" name="Notes Placeholder 2"/>
          <p:cNvSpPr>
            <a:spLocks noGrp="1"/>
          </p:cNvSpPr>
          <p:nvPr>
            <p:ph type="body" idx="1"/>
          </p:nvPr>
        </p:nvSpPr>
        <p:spPr>
          <a:xfrm>
            <a:off x="698500" y="4467225"/>
            <a:ext cx="5588000" cy="3656013"/>
          </a:xfrm>
          <a:prstGeom prst="rect">
            <a:avLst/>
          </a:prstGeom>
        </p:spPr>
        <p:txBody>
          <a:bodyPr/>
          <a:lstStyle/>
          <a:p>
            <a:pPr marL="0" indent="0">
              <a:buNone/>
            </a:pPr>
            <a:endParaRPr lang="en-US" sz="1000" dirty="0">
              <a:latin typeface="+mn-lt"/>
            </a:endParaRPr>
          </a:p>
        </p:txBody>
      </p:sp>
    </p:spTree>
    <p:extLst>
      <p:ext uri="{BB962C8B-B14F-4D97-AF65-F5344CB8AC3E}">
        <p14:creationId xmlns:p14="http://schemas.microsoft.com/office/powerpoint/2010/main" val="1040043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2912605"/>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hasCustomPrompt="1"/>
          </p:nvPr>
        </p:nvSpPr>
        <p:spPr>
          <a:xfrm>
            <a:off x="5138928" y="3557016"/>
            <a:ext cx="6400800" cy="640080"/>
          </a:xfrm>
          <a:prstGeom prst="rect">
            <a:avLst/>
          </a:prstGeom>
        </p:spPr>
        <p:txBody>
          <a:bodyPr anchor="t">
            <a:noAutofit/>
          </a:bodyPr>
          <a:lstStyle>
            <a:lvl1pPr marL="0" indent="0" algn="l">
              <a:lnSpc>
                <a:spcPct val="95000"/>
              </a:lnSpc>
              <a:spcBef>
                <a:spcPts val="0"/>
              </a:spcBef>
              <a:buNone/>
              <a:defRPr sz="1800" b="0">
                <a:solidFill>
                  <a:schemeClr val="tx2"/>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0" y="0"/>
            <a:ext cx="4050792"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7D05FD5-703A-4C2D-83D2-C88801B1EB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03" y="2036104"/>
            <a:ext cx="3917608" cy="2393082"/>
          </a:xfrm>
          <a:prstGeom prst="rect">
            <a:avLst/>
          </a:prstGeom>
        </p:spPr>
      </p:pic>
    </p:spTree>
    <p:extLst>
      <p:ext uri="{BB962C8B-B14F-4D97-AF65-F5344CB8AC3E}">
        <p14:creationId xmlns:p14="http://schemas.microsoft.com/office/powerpoint/2010/main" val="422975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dirty="0"/>
              <a:t>Third level</a:t>
            </a:r>
          </a:p>
        </p:txBody>
      </p:sp>
    </p:spTree>
    <p:extLst>
      <p:ext uri="{BB962C8B-B14F-4D97-AF65-F5344CB8AC3E}">
        <p14:creationId xmlns:p14="http://schemas.microsoft.com/office/powerpoint/2010/main" val="34167783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Boxer 1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2" name="Picture 5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4013440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Boxer middle memo no bump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78204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78319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996876"/>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996876"/>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644571"/>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644571"/>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644571"/>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644571"/>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996876"/>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996876"/>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301144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301144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68694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68694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409188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409188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2" name="Picture 5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527649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Boxer two-row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59"/>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495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4039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500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4040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884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2044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801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2204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5971675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3731281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Boxer no 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7882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405905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126027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6-Boxer, bumper - month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109332"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91628" y="2805682"/>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372171"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91628" y="1307174"/>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72171"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271772"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271772"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277611"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9476"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761388" y="2811466"/>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38" name="Text Box 39"/>
          <p:cNvSpPr txBox="1">
            <a:spLocks noChangeArrowheads="1"/>
          </p:cNvSpPr>
          <p:nvPr userDrawn="1"/>
        </p:nvSpPr>
        <p:spPr bwMode="auto">
          <a:xfrm>
            <a:off x="1160922" y="2811466"/>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39" name="Text Box 40"/>
          <p:cNvSpPr txBox="1">
            <a:spLocks noChangeArrowheads="1"/>
          </p:cNvSpPr>
          <p:nvPr userDrawn="1"/>
        </p:nvSpPr>
        <p:spPr bwMode="auto">
          <a:xfrm>
            <a:off x="1570074" y="2811466"/>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40" name="Text Box 41"/>
          <p:cNvSpPr txBox="1">
            <a:spLocks noChangeArrowheads="1"/>
          </p:cNvSpPr>
          <p:nvPr userDrawn="1"/>
        </p:nvSpPr>
        <p:spPr bwMode="auto">
          <a:xfrm>
            <a:off x="278497" y="2811466"/>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1" name="Text Box 42"/>
          <p:cNvSpPr txBox="1">
            <a:spLocks noChangeArrowheads="1"/>
          </p:cNvSpPr>
          <p:nvPr userDrawn="1"/>
        </p:nvSpPr>
        <p:spPr bwMode="auto">
          <a:xfrm>
            <a:off x="1977623" y="2811466"/>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42" name="Text Box 42"/>
          <p:cNvSpPr txBox="1">
            <a:spLocks noChangeArrowheads="1"/>
          </p:cNvSpPr>
          <p:nvPr userDrawn="1"/>
        </p:nvSpPr>
        <p:spPr bwMode="auto">
          <a:xfrm>
            <a:off x="3017141" y="2811466"/>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55" name="Text Placeholder 16"/>
          <p:cNvSpPr>
            <a:spLocks noGrp="1"/>
          </p:cNvSpPr>
          <p:nvPr>
            <p:ph type="body" sz="quarter" idx="16" hasCustomPrompt="1"/>
          </p:nvPr>
        </p:nvSpPr>
        <p:spPr>
          <a:xfrm>
            <a:off x="8124291"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191628" y="5055057"/>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372171"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191628" y="3556549"/>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372171"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271772"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271772"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280666"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2" name="Text Box 42"/>
          <p:cNvSpPr txBox="1">
            <a:spLocks noChangeArrowheads="1"/>
          </p:cNvSpPr>
          <p:nvPr userDrawn="1"/>
        </p:nvSpPr>
        <p:spPr bwMode="auto">
          <a:xfrm>
            <a:off x="2497382" y="2811466"/>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83" name="Text Box 38"/>
          <p:cNvSpPr txBox="1">
            <a:spLocks noChangeArrowheads="1"/>
          </p:cNvSpPr>
          <p:nvPr userDrawn="1"/>
        </p:nvSpPr>
        <p:spPr bwMode="auto">
          <a:xfrm>
            <a:off x="3536898"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93" name="Text Box 38"/>
          <p:cNvSpPr txBox="1">
            <a:spLocks noChangeArrowheads="1"/>
          </p:cNvSpPr>
          <p:nvPr userDrawn="1"/>
        </p:nvSpPr>
        <p:spPr bwMode="auto">
          <a:xfrm>
            <a:off x="761388" y="506504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60922" y="506504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570074" y="506504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506504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1977623" y="506504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17141" y="506504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99" name="Text Box 42"/>
          <p:cNvSpPr txBox="1">
            <a:spLocks noChangeArrowheads="1"/>
          </p:cNvSpPr>
          <p:nvPr userDrawn="1"/>
        </p:nvSpPr>
        <p:spPr bwMode="auto">
          <a:xfrm>
            <a:off x="2497382" y="506504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0" name="Text Box 38"/>
          <p:cNvSpPr txBox="1">
            <a:spLocks noChangeArrowheads="1"/>
          </p:cNvSpPr>
          <p:nvPr userDrawn="1"/>
        </p:nvSpPr>
        <p:spPr bwMode="auto">
          <a:xfrm>
            <a:off x="3536898"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70870" y="280821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8971793" y="280821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382334" y="280821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280821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791272" y="2808218"/>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33568" y="2808218"/>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32" name="Text Box 42"/>
          <p:cNvSpPr txBox="1">
            <a:spLocks noChangeArrowheads="1"/>
          </p:cNvSpPr>
          <p:nvPr userDrawn="1"/>
        </p:nvSpPr>
        <p:spPr bwMode="auto">
          <a:xfrm>
            <a:off x="10312420" y="2808218"/>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8570870" y="50715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8971793" y="50715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9382334" y="50715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8086590" y="50715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9791272" y="507152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10833568" y="507152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40" name="Text Box 42"/>
          <p:cNvSpPr txBox="1">
            <a:spLocks noChangeArrowheads="1"/>
          </p:cNvSpPr>
          <p:nvPr userDrawn="1"/>
        </p:nvSpPr>
        <p:spPr bwMode="auto">
          <a:xfrm>
            <a:off x="10312420" y="507152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11354719"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50608" y="28082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51531" y="28082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462072" y="28082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28082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871010" y="280822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13306" y="280822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48" name="Text Box 42"/>
          <p:cNvSpPr txBox="1">
            <a:spLocks noChangeArrowheads="1"/>
          </p:cNvSpPr>
          <p:nvPr userDrawn="1"/>
        </p:nvSpPr>
        <p:spPr bwMode="auto">
          <a:xfrm>
            <a:off x="6392158" y="2808223"/>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50" name="Text Box 38"/>
          <p:cNvSpPr txBox="1">
            <a:spLocks noChangeArrowheads="1"/>
          </p:cNvSpPr>
          <p:nvPr userDrawn="1"/>
        </p:nvSpPr>
        <p:spPr bwMode="auto">
          <a:xfrm>
            <a:off x="4650608" y="507152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51" name="Text Box 39"/>
          <p:cNvSpPr txBox="1">
            <a:spLocks noChangeArrowheads="1"/>
          </p:cNvSpPr>
          <p:nvPr userDrawn="1"/>
        </p:nvSpPr>
        <p:spPr bwMode="auto">
          <a:xfrm>
            <a:off x="5051531" y="507152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52" name="Text Box 40"/>
          <p:cNvSpPr txBox="1">
            <a:spLocks noChangeArrowheads="1"/>
          </p:cNvSpPr>
          <p:nvPr userDrawn="1"/>
        </p:nvSpPr>
        <p:spPr bwMode="auto">
          <a:xfrm>
            <a:off x="5462072" y="507152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53" name="Text Box 41"/>
          <p:cNvSpPr txBox="1">
            <a:spLocks noChangeArrowheads="1"/>
          </p:cNvSpPr>
          <p:nvPr userDrawn="1"/>
        </p:nvSpPr>
        <p:spPr bwMode="auto">
          <a:xfrm>
            <a:off x="4166328" y="507152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54" name="Text Box 42"/>
          <p:cNvSpPr txBox="1">
            <a:spLocks noChangeArrowheads="1"/>
          </p:cNvSpPr>
          <p:nvPr userDrawn="1"/>
        </p:nvSpPr>
        <p:spPr bwMode="auto">
          <a:xfrm>
            <a:off x="5871010" y="5071528"/>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5" name="Text Box 42"/>
          <p:cNvSpPr txBox="1">
            <a:spLocks noChangeArrowheads="1"/>
          </p:cNvSpPr>
          <p:nvPr userDrawn="1"/>
        </p:nvSpPr>
        <p:spPr bwMode="auto">
          <a:xfrm>
            <a:off x="6913306" y="5071528"/>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56" name="Text Box 42"/>
          <p:cNvSpPr txBox="1">
            <a:spLocks noChangeArrowheads="1"/>
          </p:cNvSpPr>
          <p:nvPr userDrawn="1"/>
        </p:nvSpPr>
        <p:spPr bwMode="auto">
          <a:xfrm>
            <a:off x="6392158" y="5071528"/>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7" name="Text Box 38"/>
          <p:cNvSpPr txBox="1">
            <a:spLocks noChangeArrowheads="1"/>
          </p:cNvSpPr>
          <p:nvPr userDrawn="1"/>
        </p:nvSpPr>
        <p:spPr bwMode="auto">
          <a:xfrm>
            <a:off x="7434457"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Tree>
    <p:extLst>
      <p:ext uri="{BB962C8B-B14F-4D97-AF65-F5344CB8AC3E}">
        <p14:creationId xmlns:p14="http://schemas.microsoft.com/office/powerpoint/2010/main" val="167334642"/>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51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6-Boxer, no bumper - month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84" name="Text Placeholder 16"/>
          <p:cNvSpPr>
            <a:spLocks noGrp="1"/>
          </p:cNvSpPr>
          <p:nvPr>
            <p:ph type="body" sz="quarter" idx="12" hasCustomPrompt="1"/>
          </p:nvPr>
        </p:nvSpPr>
        <p:spPr>
          <a:xfrm>
            <a:off x="8109332"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85" name="Straight Connector 84"/>
          <p:cNvCxnSpPr/>
          <p:nvPr userDrawn="1"/>
        </p:nvCxnSpPr>
        <p:spPr>
          <a:xfrm flipH="1">
            <a:off x="8191628" y="304887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H="1">
            <a:off x="372171"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8191628" y="1550365"/>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H="1">
            <a:off x="372171"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H="1">
            <a:off x="4271772"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4271772"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 Placeholder 16"/>
          <p:cNvSpPr>
            <a:spLocks noGrp="1"/>
          </p:cNvSpPr>
          <p:nvPr>
            <p:ph type="body" sz="quarter" idx="14" hasCustomPrompt="1"/>
          </p:nvPr>
        </p:nvSpPr>
        <p:spPr>
          <a:xfrm>
            <a:off x="277611"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2" name="Text Placeholder 16"/>
          <p:cNvSpPr>
            <a:spLocks noGrp="1"/>
          </p:cNvSpPr>
          <p:nvPr>
            <p:ph type="body" sz="quarter" idx="15" hasCustomPrompt="1"/>
          </p:nvPr>
        </p:nvSpPr>
        <p:spPr>
          <a:xfrm>
            <a:off x="4189476"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3" name="Text Box 38"/>
          <p:cNvSpPr txBox="1">
            <a:spLocks noChangeArrowheads="1"/>
          </p:cNvSpPr>
          <p:nvPr userDrawn="1"/>
        </p:nvSpPr>
        <p:spPr bwMode="auto">
          <a:xfrm>
            <a:off x="761388" y="305465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60922" y="305465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570074" y="305465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305465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1977623" y="305465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17141" y="305465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99" name="Text Placeholder 16"/>
          <p:cNvSpPr>
            <a:spLocks noGrp="1"/>
          </p:cNvSpPr>
          <p:nvPr>
            <p:ph type="body" sz="quarter" idx="16" hasCustomPrompt="1"/>
          </p:nvPr>
        </p:nvSpPr>
        <p:spPr>
          <a:xfrm>
            <a:off x="8124291"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00" name="Straight Connector 99"/>
          <p:cNvCxnSpPr/>
          <p:nvPr userDrawn="1"/>
        </p:nvCxnSpPr>
        <p:spPr>
          <a:xfrm flipH="1">
            <a:off x="8191628" y="5560901"/>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H="1">
            <a:off x="372171"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H="1">
            <a:off x="8191628" y="406239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372171"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4271772"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4271772"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16"/>
          <p:cNvSpPr>
            <a:spLocks noGrp="1"/>
          </p:cNvSpPr>
          <p:nvPr>
            <p:ph type="body" sz="quarter" idx="17" hasCustomPrompt="1"/>
          </p:nvPr>
        </p:nvSpPr>
        <p:spPr>
          <a:xfrm>
            <a:off x="280666"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7" name="Text Placeholder 16"/>
          <p:cNvSpPr>
            <a:spLocks noGrp="1"/>
          </p:cNvSpPr>
          <p:nvPr>
            <p:ph type="body" sz="quarter" idx="18" hasCustomPrompt="1"/>
          </p:nvPr>
        </p:nvSpPr>
        <p:spPr>
          <a:xfrm>
            <a:off x="4196197"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8" name="Text Box 42"/>
          <p:cNvSpPr txBox="1">
            <a:spLocks noChangeArrowheads="1"/>
          </p:cNvSpPr>
          <p:nvPr userDrawn="1"/>
        </p:nvSpPr>
        <p:spPr bwMode="auto">
          <a:xfrm>
            <a:off x="2497382" y="305465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9" name="Text Box 38"/>
          <p:cNvSpPr txBox="1">
            <a:spLocks noChangeArrowheads="1"/>
          </p:cNvSpPr>
          <p:nvPr userDrawn="1"/>
        </p:nvSpPr>
        <p:spPr bwMode="auto">
          <a:xfrm>
            <a:off x="3536898"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0" name="Text Box 38"/>
          <p:cNvSpPr txBox="1">
            <a:spLocks noChangeArrowheads="1"/>
          </p:cNvSpPr>
          <p:nvPr userDrawn="1"/>
        </p:nvSpPr>
        <p:spPr bwMode="auto">
          <a:xfrm>
            <a:off x="761388" y="557088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1" name="Text Box 39"/>
          <p:cNvSpPr txBox="1">
            <a:spLocks noChangeArrowheads="1"/>
          </p:cNvSpPr>
          <p:nvPr userDrawn="1"/>
        </p:nvSpPr>
        <p:spPr bwMode="auto">
          <a:xfrm>
            <a:off x="1160922" y="557088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12" name="Text Box 40"/>
          <p:cNvSpPr txBox="1">
            <a:spLocks noChangeArrowheads="1"/>
          </p:cNvSpPr>
          <p:nvPr userDrawn="1"/>
        </p:nvSpPr>
        <p:spPr bwMode="auto">
          <a:xfrm>
            <a:off x="1570074" y="557088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13" name="Text Box 41"/>
          <p:cNvSpPr txBox="1">
            <a:spLocks noChangeArrowheads="1"/>
          </p:cNvSpPr>
          <p:nvPr userDrawn="1"/>
        </p:nvSpPr>
        <p:spPr bwMode="auto">
          <a:xfrm>
            <a:off x="278497" y="557088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14" name="Text Box 42"/>
          <p:cNvSpPr txBox="1">
            <a:spLocks noChangeArrowheads="1"/>
          </p:cNvSpPr>
          <p:nvPr userDrawn="1"/>
        </p:nvSpPr>
        <p:spPr bwMode="auto">
          <a:xfrm>
            <a:off x="1977623" y="557088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5" name="Text Box 42"/>
          <p:cNvSpPr txBox="1">
            <a:spLocks noChangeArrowheads="1"/>
          </p:cNvSpPr>
          <p:nvPr userDrawn="1"/>
        </p:nvSpPr>
        <p:spPr bwMode="auto">
          <a:xfrm>
            <a:off x="3017141" y="557088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16" name="Text Box 42"/>
          <p:cNvSpPr txBox="1">
            <a:spLocks noChangeArrowheads="1"/>
          </p:cNvSpPr>
          <p:nvPr userDrawn="1"/>
        </p:nvSpPr>
        <p:spPr bwMode="auto">
          <a:xfrm>
            <a:off x="2497382" y="557088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7" name="Text Box 38"/>
          <p:cNvSpPr txBox="1">
            <a:spLocks noChangeArrowheads="1"/>
          </p:cNvSpPr>
          <p:nvPr userDrawn="1"/>
        </p:nvSpPr>
        <p:spPr bwMode="auto">
          <a:xfrm>
            <a:off x="3536898"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8" name="Text Box 38"/>
          <p:cNvSpPr txBox="1">
            <a:spLocks noChangeArrowheads="1"/>
          </p:cNvSpPr>
          <p:nvPr userDrawn="1"/>
        </p:nvSpPr>
        <p:spPr bwMode="auto">
          <a:xfrm>
            <a:off x="8570870" y="3051409"/>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9" name="Text Box 39"/>
          <p:cNvSpPr txBox="1">
            <a:spLocks noChangeArrowheads="1"/>
          </p:cNvSpPr>
          <p:nvPr userDrawn="1"/>
        </p:nvSpPr>
        <p:spPr bwMode="auto">
          <a:xfrm>
            <a:off x="8971793" y="3051409"/>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0" name="Text Box 40"/>
          <p:cNvSpPr txBox="1">
            <a:spLocks noChangeArrowheads="1"/>
          </p:cNvSpPr>
          <p:nvPr userDrawn="1"/>
        </p:nvSpPr>
        <p:spPr bwMode="auto">
          <a:xfrm>
            <a:off x="9382334" y="3051409"/>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1" name="Text Box 41"/>
          <p:cNvSpPr txBox="1">
            <a:spLocks noChangeArrowheads="1"/>
          </p:cNvSpPr>
          <p:nvPr userDrawn="1"/>
        </p:nvSpPr>
        <p:spPr bwMode="auto">
          <a:xfrm>
            <a:off x="8086590" y="3051409"/>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22" name="Text Box 42"/>
          <p:cNvSpPr txBox="1">
            <a:spLocks noChangeArrowheads="1"/>
          </p:cNvSpPr>
          <p:nvPr userDrawn="1"/>
        </p:nvSpPr>
        <p:spPr bwMode="auto">
          <a:xfrm>
            <a:off x="9791272" y="3051409"/>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3" name="Text Box 42"/>
          <p:cNvSpPr txBox="1">
            <a:spLocks noChangeArrowheads="1"/>
          </p:cNvSpPr>
          <p:nvPr userDrawn="1"/>
        </p:nvSpPr>
        <p:spPr bwMode="auto">
          <a:xfrm>
            <a:off x="10833568" y="3051409"/>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24" name="Text Box 42"/>
          <p:cNvSpPr txBox="1">
            <a:spLocks noChangeArrowheads="1"/>
          </p:cNvSpPr>
          <p:nvPr userDrawn="1"/>
        </p:nvSpPr>
        <p:spPr bwMode="auto">
          <a:xfrm>
            <a:off x="10312420" y="3051409"/>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5" name="Text Box 38"/>
          <p:cNvSpPr txBox="1">
            <a:spLocks noChangeArrowheads="1"/>
          </p:cNvSpPr>
          <p:nvPr userDrawn="1"/>
        </p:nvSpPr>
        <p:spPr bwMode="auto">
          <a:xfrm>
            <a:off x="11354719"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70870" y="557736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8971793" y="557736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382334" y="557736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557736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791272" y="557736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33568" y="557736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32" name="Text Box 42"/>
          <p:cNvSpPr txBox="1">
            <a:spLocks noChangeArrowheads="1"/>
          </p:cNvSpPr>
          <p:nvPr userDrawn="1"/>
        </p:nvSpPr>
        <p:spPr bwMode="auto">
          <a:xfrm>
            <a:off x="10312420" y="5577367"/>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4650608" y="3051414"/>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5051531" y="3051414"/>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5462072" y="3051414"/>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4166328" y="3051414"/>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5871010" y="3051414"/>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6913306" y="3051414"/>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40" name="Text Box 42"/>
          <p:cNvSpPr txBox="1">
            <a:spLocks noChangeArrowheads="1"/>
          </p:cNvSpPr>
          <p:nvPr userDrawn="1"/>
        </p:nvSpPr>
        <p:spPr bwMode="auto">
          <a:xfrm>
            <a:off x="6392158" y="3051414"/>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7434457"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50608" y="5577372"/>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51531" y="5577372"/>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462072" y="5577372"/>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5577372"/>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871010" y="5577372"/>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13306" y="5577372"/>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4Q18</a:t>
            </a:r>
          </a:p>
        </p:txBody>
      </p:sp>
      <p:sp>
        <p:nvSpPr>
          <p:cNvPr id="148" name="Text Box 42"/>
          <p:cNvSpPr txBox="1">
            <a:spLocks noChangeArrowheads="1"/>
          </p:cNvSpPr>
          <p:nvPr userDrawn="1"/>
        </p:nvSpPr>
        <p:spPr bwMode="auto">
          <a:xfrm>
            <a:off x="6392158" y="5577372"/>
            <a:ext cx="65494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Tree>
    <p:extLst>
      <p:ext uri="{BB962C8B-B14F-4D97-AF65-F5344CB8AC3E}">
        <p14:creationId xmlns:p14="http://schemas.microsoft.com/office/powerpoint/2010/main" val="2808671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mp; Blank (RY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2277" y="39700"/>
            <a:ext cx="808227"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defTabSz="1087383">
              <a:defRPr/>
            </a:pPr>
            <a:r>
              <a:rPr lang="en-US" altLang="en-US" sz="1200" b="1" dirty="0">
                <a:solidFill>
                  <a:prstClr val="black"/>
                </a:solidFill>
                <a:latin typeface="Arial" panose="020B0604020202020204" pitchFamily="34" charset="0"/>
                <a:cs typeface="Arial" panose="020B0604020202020204" pitchFamily="34" charset="0"/>
              </a:rPr>
              <a:t>SECRET</a:t>
            </a:r>
          </a:p>
        </p:txBody>
      </p:sp>
      <p:sp>
        <p:nvSpPr>
          <p:cNvPr id="9" name="Title 1"/>
          <p:cNvSpPr>
            <a:spLocks noGrp="1"/>
          </p:cNvSpPr>
          <p:nvPr>
            <p:ph type="title"/>
          </p:nvPr>
        </p:nvSpPr>
        <p:spPr>
          <a:xfrm>
            <a:off x="455766" y="182880"/>
            <a:ext cx="10516911" cy="502920"/>
          </a:xfrm>
          <a:prstGeom prst="rect">
            <a:avLst/>
          </a:prstGeom>
        </p:spPr>
        <p:txBody>
          <a:bodyPr lIns="91436" tIns="45718" rIns="91436" bIns="45718" anchor="t">
            <a:noAutofit/>
          </a:bodyPr>
          <a:lstStyle>
            <a:lvl1pPr algn="l">
              <a:defRPr sz="3100" b="1" i="1" cap="all"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Box 3"/>
          <p:cNvSpPr txBox="1">
            <a:spLocks noChangeArrowheads="1"/>
          </p:cNvSpPr>
          <p:nvPr userDrawn="1"/>
        </p:nvSpPr>
        <p:spPr bwMode="auto">
          <a:xfrm>
            <a:off x="10791700" y="6550026"/>
            <a:ext cx="1096767"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defTabSz="1087383"/>
            <a:r>
              <a:rPr lang="en-US" altLang="en-US" sz="1600" b="1" dirty="0">
                <a:solidFill>
                  <a:srgbClr val="000000"/>
                </a:solidFill>
                <a:latin typeface="Arial"/>
              </a:rPr>
              <a:t>SLIDE </a:t>
            </a:r>
            <a:fld id="{BB8DB652-40BB-446A-A0D5-04B7B7569A42}" type="slidenum">
              <a:rPr lang="en-US" altLang="en-US" sz="1600" b="1">
                <a:solidFill>
                  <a:srgbClr val="000000"/>
                </a:solidFill>
                <a:latin typeface="Arial"/>
              </a:rPr>
              <a:pPr defTabSz="1087383"/>
              <a:t>‹#›</a:t>
            </a:fld>
            <a:endParaRPr lang="en-US" altLang="en-US" sz="1600" b="1" dirty="0">
              <a:solidFill>
                <a:srgbClr val="000000"/>
              </a:solidFill>
              <a:latin typeface="Arial"/>
            </a:endParaRPr>
          </a:p>
        </p:txBody>
      </p:sp>
      <p:pic>
        <p:nvPicPr>
          <p:cNvPr id="8" name="Picture 6" descr="W:\ONEFORDDESIGN\Americas-Design\Rebeccas Files\PD_Templates\GoFurtherLogo_grey typ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0785"/>
          <a:stretch/>
        </p:blipFill>
        <p:spPr bwMode="auto">
          <a:xfrm>
            <a:off x="11050327" y="76201"/>
            <a:ext cx="1016267" cy="6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userDrawn="1"/>
        </p:nvGrpSpPr>
        <p:grpSpPr>
          <a:xfrm>
            <a:off x="1942783" y="6387970"/>
            <a:ext cx="8218771" cy="324285"/>
            <a:chOff x="1976101" y="6561826"/>
            <a:chExt cx="8216630" cy="324285"/>
          </a:xfrm>
        </p:grpSpPr>
        <p:sp>
          <p:nvSpPr>
            <p:cNvPr id="21" name="Rectangle 364"/>
            <p:cNvSpPr>
              <a:spLocks noChangeAspect="1" noChangeArrowheads="1"/>
            </p:cNvSpPr>
            <p:nvPr/>
          </p:nvSpPr>
          <p:spPr bwMode="blackWhite">
            <a:xfrm>
              <a:off x="8305130" y="6609903"/>
              <a:ext cx="222764" cy="222764"/>
            </a:xfrm>
            <a:prstGeom prst="rect">
              <a:avLst/>
            </a:prstGeom>
            <a:gradFill>
              <a:gsLst>
                <a:gs pos="49000">
                  <a:srgbClr val="FFFF00"/>
                </a:gs>
                <a:gs pos="51000">
                  <a:srgbClr val="FF0000"/>
                </a:gs>
              </a:gsLst>
              <a:lin ang="2700000" scaled="1"/>
            </a:gradFill>
            <a:ln w="9525">
              <a:solidFill>
                <a:sysClr val="windowText" lastClr="000000"/>
              </a:solidFill>
              <a:miter lim="800000"/>
              <a:headEnd/>
              <a:tailEnd/>
            </a:ln>
            <a:effectLst/>
            <a:extLst/>
          </p:spPr>
          <p:txBody>
            <a:bodyPr wrap="none" anchor="ctr" anchorCtr="1"/>
            <a:lstStyle/>
            <a:p>
              <a:pPr algn="ctr" defTabSz="1087383" fontAlgn="auto">
                <a:spcBef>
                  <a:spcPts val="0"/>
                </a:spcBef>
                <a:spcAft>
                  <a:spcPts val="0"/>
                </a:spcAft>
                <a:defRPr/>
              </a:pPr>
              <a:endParaRPr lang="en-US" sz="800" b="1" kern="0" dirty="0">
                <a:solidFill>
                  <a:srgbClr val="000000"/>
                </a:solidFill>
                <a:latin typeface="Arial"/>
              </a:endParaRPr>
            </a:p>
          </p:txBody>
        </p:sp>
        <p:sp>
          <p:nvSpPr>
            <p:cNvPr id="22" name="Text Box 363"/>
            <p:cNvSpPr txBox="1">
              <a:spLocks noChangeArrowheads="1"/>
            </p:cNvSpPr>
            <p:nvPr/>
          </p:nvSpPr>
          <p:spPr bwMode="blackWhite">
            <a:xfrm>
              <a:off x="8604575" y="6582786"/>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1087383" eaLnBrk="1" hangingPunct="1"/>
              <a:r>
                <a:rPr lang="en-US" sz="1200" b="1" dirty="0">
                  <a:solidFill>
                    <a:srgbClr val="000000"/>
                  </a:solidFill>
                  <a:latin typeface="Arial" pitchFamily="34" charset="0"/>
                </a:rPr>
                <a:t>Change From / To</a:t>
              </a:r>
            </a:p>
          </p:txBody>
        </p:sp>
        <p:sp>
          <p:nvSpPr>
            <p:cNvPr id="23" name="Text Box 365"/>
            <p:cNvSpPr txBox="1">
              <a:spLocks noChangeArrowheads="1"/>
            </p:cNvSpPr>
            <p:nvPr/>
          </p:nvSpPr>
          <p:spPr bwMode="blackWhite">
            <a:xfrm>
              <a:off x="2284552" y="6582786"/>
              <a:ext cx="10628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87383" eaLnBrk="1" hangingPunct="1"/>
              <a:r>
                <a:rPr lang="en-US" sz="1200" b="1" dirty="0">
                  <a:solidFill>
                    <a:srgbClr val="000000"/>
                  </a:solidFill>
                  <a:latin typeface="Arial" pitchFamily="34" charset="0"/>
                </a:rPr>
                <a:t>Satisfactory</a:t>
              </a:r>
            </a:p>
          </p:txBody>
        </p:sp>
        <p:sp>
          <p:nvSpPr>
            <p:cNvPr id="24" name="Text Box 366"/>
            <p:cNvSpPr txBox="1">
              <a:spLocks noChangeArrowheads="1"/>
            </p:cNvSpPr>
            <p:nvPr/>
          </p:nvSpPr>
          <p:spPr bwMode="blackWhite">
            <a:xfrm>
              <a:off x="4037278" y="6582786"/>
              <a:ext cx="20307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87383" eaLnBrk="1" hangingPunct="1"/>
              <a:r>
                <a:rPr lang="en-US" sz="1200" b="1" dirty="0">
                  <a:solidFill>
                    <a:srgbClr val="000000"/>
                  </a:solidFill>
                  <a:latin typeface="Arial" pitchFamily="34" charset="0"/>
                </a:rPr>
                <a:t>Marginal-Plan to Recover</a:t>
              </a:r>
            </a:p>
          </p:txBody>
        </p:sp>
        <p:sp>
          <p:nvSpPr>
            <p:cNvPr id="25" name="Text Box 367"/>
            <p:cNvSpPr txBox="1">
              <a:spLocks noChangeArrowheads="1"/>
            </p:cNvSpPr>
            <p:nvPr/>
          </p:nvSpPr>
          <p:spPr bwMode="blackWhite">
            <a:xfrm>
              <a:off x="6704176" y="6582786"/>
              <a:ext cx="12503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87383" eaLnBrk="1" hangingPunct="1"/>
              <a:r>
                <a:rPr lang="en-US" sz="1200" b="1" dirty="0">
                  <a:solidFill>
                    <a:srgbClr val="000000"/>
                  </a:solidFill>
                  <a:latin typeface="Arial" pitchFamily="34" charset="0"/>
                </a:rPr>
                <a:t>Unsatisfactory</a:t>
              </a:r>
            </a:p>
          </p:txBody>
        </p:sp>
        <p:sp>
          <p:nvSpPr>
            <p:cNvPr id="26" name="Rectangle 364"/>
            <p:cNvSpPr>
              <a:spLocks noChangeAspect="1" noChangeArrowheads="1"/>
            </p:cNvSpPr>
            <p:nvPr/>
          </p:nvSpPr>
          <p:spPr bwMode="blackWhite">
            <a:xfrm>
              <a:off x="6405048" y="6609903"/>
              <a:ext cx="222764" cy="222764"/>
            </a:xfrm>
            <a:prstGeom prst="rect">
              <a:avLst/>
            </a:prstGeom>
            <a:solidFill>
              <a:srgbClr val="FF0000"/>
            </a:solidFill>
            <a:ln w="9525">
              <a:solidFill>
                <a:sysClr val="windowText" lastClr="000000"/>
              </a:solidFill>
              <a:miter lim="800000"/>
              <a:headEnd/>
              <a:tailEnd/>
            </a:ln>
            <a:effectLst/>
            <a:extLst/>
          </p:spPr>
          <p:txBody>
            <a:bodyPr wrap="none" anchor="ctr" anchorCtr="1"/>
            <a:lstStyle/>
            <a:p>
              <a:pPr algn="ctr" defTabSz="1087383" fontAlgn="auto">
                <a:spcBef>
                  <a:spcPts val="0"/>
                </a:spcBef>
                <a:spcAft>
                  <a:spcPts val="0"/>
                </a:spcAft>
                <a:defRPr/>
              </a:pPr>
              <a:r>
                <a:rPr lang="en-US" sz="1200" b="1" kern="0" dirty="0">
                  <a:solidFill>
                    <a:srgbClr val="000000"/>
                  </a:solidFill>
                  <a:latin typeface="Arial"/>
                </a:rPr>
                <a:t>R</a:t>
              </a:r>
            </a:p>
          </p:txBody>
        </p:sp>
        <p:sp>
          <p:nvSpPr>
            <p:cNvPr id="27" name="TextBox 26"/>
            <p:cNvSpPr txBox="1"/>
            <p:nvPr/>
          </p:nvSpPr>
          <p:spPr>
            <a:xfrm>
              <a:off x="8233901" y="6561826"/>
              <a:ext cx="261542" cy="230832"/>
            </a:xfrm>
            <a:prstGeom prst="rect">
              <a:avLst/>
            </a:prstGeom>
            <a:noFill/>
          </p:spPr>
          <p:txBody>
            <a:bodyPr wrap="none" rtlCol="0">
              <a:spAutoFit/>
            </a:bodyPr>
            <a:lstStyle/>
            <a:p>
              <a:pPr defTabSz="1087383" fontAlgn="auto">
                <a:spcBef>
                  <a:spcPts val="0"/>
                </a:spcBef>
                <a:spcAft>
                  <a:spcPts val="0"/>
                </a:spcAft>
                <a:defRPr/>
              </a:pPr>
              <a:r>
                <a:rPr lang="en-US" sz="900" b="1" kern="0" dirty="0">
                  <a:solidFill>
                    <a:sysClr val="windowText" lastClr="000000"/>
                  </a:solidFill>
                  <a:latin typeface="Arial"/>
                  <a:cs typeface="Arial" pitchFamily="34" charset="0"/>
                </a:rPr>
                <a:t>Y</a:t>
              </a:r>
            </a:p>
          </p:txBody>
        </p:sp>
        <p:sp>
          <p:nvSpPr>
            <p:cNvPr id="28" name="TextBox 27"/>
            <p:cNvSpPr txBox="1"/>
            <p:nvPr/>
          </p:nvSpPr>
          <p:spPr>
            <a:xfrm>
              <a:off x="8340989" y="6655279"/>
              <a:ext cx="267952" cy="230832"/>
            </a:xfrm>
            <a:prstGeom prst="rect">
              <a:avLst/>
            </a:prstGeom>
            <a:noFill/>
          </p:spPr>
          <p:txBody>
            <a:bodyPr wrap="none" rtlCol="0">
              <a:spAutoFit/>
            </a:bodyPr>
            <a:lstStyle/>
            <a:p>
              <a:pPr defTabSz="1087383" fontAlgn="auto">
                <a:spcBef>
                  <a:spcPts val="0"/>
                </a:spcBef>
                <a:spcAft>
                  <a:spcPts val="0"/>
                </a:spcAft>
                <a:defRPr/>
              </a:pPr>
              <a:r>
                <a:rPr lang="en-US" sz="900" b="1" kern="0" dirty="0">
                  <a:solidFill>
                    <a:sysClr val="windowText" lastClr="000000"/>
                  </a:solidFill>
                  <a:latin typeface="Arial"/>
                  <a:cs typeface="Arial" pitchFamily="34" charset="0"/>
                </a:rPr>
                <a:t>R</a:t>
              </a:r>
            </a:p>
          </p:txBody>
        </p:sp>
        <p:sp>
          <p:nvSpPr>
            <p:cNvPr id="29" name="Rectangle 364"/>
            <p:cNvSpPr>
              <a:spLocks noChangeAspect="1" noChangeArrowheads="1"/>
            </p:cNvSpPr>
            <p:nvPr/>
          </p:nvSpPr>
          <p:spPr bwMode="blackWhite">
            <a:xfrm>
              <a:off x="3738048" y="6609903"/>
              <a:ext cx="222764" cy="222764"/>
            </a:xfrm>
            <a:prstGeom prst="rect">
              <a:avLst/>
            </a:prstGeom>
            <a:solidFill>
              <a:srgbClr val="FFFF00"/>
            </a:solidFill>
            <a:ln w="9525">
              <a:solidFill>
                <a:sysClr val="windowText" lastClr="000000"/>
              </a:solidFill>
              <a:miter lim="800000"/>
              <a:headEnd/>
              <a:tailEnd/>
            </a:ln>
            <a:effectLst/>
            <a:extLst/>
          </p:spPr>
          <p:txBody>
            <a:bodyPr wrap="none" anchor="ctr" anchorCtr="1"/>
            <a:lstStyle/>
            <a:p>
              <a:pPr algn="ctr" defTabSz="1087383" fontAlgn="auto">
                <a:spcBef>
                  <a:spcPts val="0"/>
                </a:spcBef>
                <a:spcAft>
                  <a:spcPts val="0"/>
                </a:spcAft>
                <a:defRPr/>
              </a:pPr>
              <a:r>
                <a:rPr lang="en-US" sz="1200" b="1" kern="0" dirty="0">
                  <a:solidFill>
                    <a:srgbClr val="000000"/>
                  </a:solidFill>
                  <a:latin typeface="Arial"/>
                </a:rPr>
                <a:t>Y</a:t>
              </a:r>
            </a:p>
          </p:txBody>
        </p:sp>
        <p:sp>
          <p:nvSpPr>
            <p:cNvPr id="30" name="Rectangle 364"/>
            <p:cNvSpPr>
              <a:spLocks noChangeAspect="1" noChangeArrowheads="1"/>
            </p:cNvSpPr>
            <p:nvPr/>
          </p:nvSpPr>
          <p:spPr bwMode="blackWhite">
            <a:xfrm>
              <a:off x="1976101" y="6609903"/>
              <a:ext cx="222764" cy="222764"/>
            </a:xfrm>
            <a:prstGeom prst="rect">
              <a:avLst/>
            </a:prstGeom>
            <a:solidFill>
              <a:srgbClr val="009900"/>
            </a:solidFill>
            <a:ln w="9525">
              <a:solidFill>
                <a:sysClr val="windowText" lastClr="000000"/>
              </a:solidFill>
              <a:miter lim="800000"/>
              <a:headEnd/>
              <a:tailEnd/>
            </a:ln>
            <a:effectLst/>
            <a:extLst/>
          </p:spPr>
          <p:txBody>
            <a:bodyPr wrap="none" anchor="ctr" anchorCtr="1"/>
            <a:lstStyle/>
            <a:p>
              <a:pPr algn="ctr" defTabSz="1087383" fontAlgn="auto">
                <a:spcBef>
                  <a:spcPts val="0"/>
                </a:spcBef>
                <a:spcAft>
                  <a:spcPts val="0"/>
                </a:spcAft>
                <a:defRPr/>
              </a:pPr>
              <a:r>
                <a:rPr lang="en-US" sz="1200" b="1" kern="0" dirty="0">
                  <a:solidFill>
                    <a:srgbClr val="000000"/>
                  </a:solidFill>
                  <a:latin typeface="Arial"/>
                </a:rPr>
                <a:t>G</a:t>
              </a:r>
            </a:p>
          </p:txBody>
        </p:sp>
      </p:grpSp>
    </p:spTree>
    <p:extLst>
      <p:ext uri="{BB962C8B-B14F-4D97-AF65-F5344CB8AC3E}">
        <p14:creationId xmlns:p14="http://schemas.microsoft.com/office/powerpoint/2010/main" val="31698238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2912605"/>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Subtitle 2"/>
          <p:cNvSpPr>
            <a:spLocks noGrp="1"/>
          </p:cNvSpPr>
          <p:nvPr>
            <p:ph type="subTitle" idx="1" hasCustomPrompt="1"/>
          </p:nvPr>
        </p:nvSpPr>
        <p:spPr>
          <a:xfrm>
            <a:off x="5138928" y="3557016"/>
            <a:ext cx="6400800" cy="640080"/>
          </a:xfrm>
          <a:prstGeom prst="rect">
            <a:avLst/>
          </a:prstGeom>
        </p:spPr>
        <p:txBody>
          <a:bodyPr anchor="t">
            <a:noAutofit/>
          </a:bodyPr>
          <a:lstStyle>
            <a:lvl1pPr marL="0" indent="0" algn="l">
              <a:lnSpc>
                <a:spcPct val="95000"/>
              </a:lnSpc>
              <a:spcBef>
                <a:spcPts val="0"/>
              </a:spcBef>
              <a:buNone/>
              <a:defRPr sz="1800" b="0">
                <a:solidFill>
                  <a:schemeClr val="tx2"/>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13" name="Rectangle 12"/>
          <p:cNvSpPr/>
          <p:nvPr/>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704" y="3049193"/>
            <a:ext cx="1929384" cy="723520"/>
          </a:xfrm>
          <a:prstGeom prst="rect">
            <a:avLst/>
          </a:prstGeom>
        </p:spPr>
      </p:pic>
    </p:spTree>
    <p:extLst>
      <p:ext uri="{BB962C8B-B14F-4D97-AF65-F5344CB8AC3E}">
        <p14:creationId xmlns:p14="http://schemas.microsoft.com/office/powerpoint/2010/main" val="3392670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Div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3108960"/>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13" name="Rectangle 12"/>
          <p:cNvSpPr/>
          <p:nvPr/>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704" y="3049193"/>
            <a:ext cx="1929384" cy="723520"/>
          </a:xfrm>
          <a:prstGeom prst="rect">
            <a:avLst/>
          </a:prstGeom>
        </p:spPr>
      </p:pic>
    </p:spTree>
    <p:extLst>
      <p:ext uri="{BB962C8B-B14F-4D97-AF65-F5344CB8AC3E}">
        <p14:creationId xmlns:p14="http://schemas.microsoft.com/office/powerpoint/2010/main" val="69538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Text w_RY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dirty="0"/>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11"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12"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3"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8" name="TextBox 1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9" name="TextBox 1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2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2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3272097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cSld name="Coll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EFB28-BA74-B042-A95D-7B604148215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44240" y="2787208"/>
            <a:ext cx="2503520" cy="1251760"/>
          </a:xfrm>
          <a:prstGeom prst="rect">
            <a:avLst/>
          </a:prstGeom>
        </p:spPr>
      </p:pic>
      <p:sp>
        <p:nvSpPr>
          <p:cNvPr id="4" name="Shape 2"/>
          <p:cNvSpPr>
            <a:spLocks noGrp="1"/>
          </p:cNvSpPr>
          <p:nvPr>
            <p:ph type="title" hasCustomPrompt="1"/>
          </p:nvPr>
        </p:nvSpPr>
        <p:spPr>
          <a:xfrm>
            <a:off x="4493542" y="3923466"/>
            <a:ext cx="3204916" cy="12171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lnSpc>
                <a:spcPts val="4000"/>
              </a:lnSpc>
              <a:defRPr sz="3600" baseline="0">
                <a:solidFill>
                  <a:schemeClr val="accent1"/>
                </a:solidFill>
              </a:defRPr>
            </a:lvl1pPr>
          </a:lstStyle>
          <a:p>
            <a:r>
              <a:rPr lang="en-US"/>
              <a:t>Title Text</a:t>
            </a:r>
            <a:endParaRPr/>
          </a:p>
        </p:txBody>
      </p:sp>
    </p:spTree>
    <p:extLst>
      <p:ext uri="{BB962C8B-B14F-4D97-AF65-F5344CB8AC3E}">
        <p14:creationId xmlns:p14="http://schemas.microsoft.com/office/powerpoint/2010/main" val="315383653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Lincoln Collage">
    <p:spTree>
      <p:nvGrpSpPr>
        <p:cNvPr id="1" name=""/>
        <p:cNvGrpSpPr/>
        <p:nvPr/>
      </p:nvGrpSpPr>
      <p:grpSpPr>
        <a:xfrm>
          <a:off x="0" y="0"/>
          <a:ext cx="0" cy="0"/>
          <a:chOff x="0" y="0"/>
          <a:chExt cx="0" cy="0"/>
        </a:xfrm>
      </p:grpSpPr>
      <p:pic>
        <p:nvPicPr>
          <p:cNvPr id="3" name="Picture 9" descr="12LINC_Hz_K_R03.eps"/>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80579" y="234952"/>
            <a:ext cx="2438400" cy="84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228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8279903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Row 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2596552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0555570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3" name="Left Brace 12"/>
          <p:cNvSpPr/>
          <p:nvPr/>
        </p:nvSpPr>
        <p:spPr>
          <a:xfrm rot="16200000">
            <a:off x="2880750" y="4647516"/>
            <a:ext cx="204301" cy="1882067"/>
          </a:xfrm>
          <a:prstGeom prst="leftBrace">
            <a:avLst/>
          </a:prstGeom>
          <a:noFill/>
          <a:ln w="12700" cap="flat">
            <a:solidFill>
              <a:schemeClr val="tx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4" name="TextBox 13"/>
          <p:cNvSpPr txBox="1"/>
          <p:nvPr/>
        </p:nvSpPr>
        <p:spPr>
          <a:xfrm>
            <a:off x="2469565" y="5958742"/>
            <a:ext cx="1026670"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defPPr>
              <a:defRPr lang="en-US"/>
            </a:defPPr>
            <a:lvl1pPr algn="ctr" defTabSz="609585" hangingPunct="0">
              <a:defRPr sz="1200" b="1">
                <a:latin typeface="Arial" panose="020B0604020202020204" pitchFamily="34" charset="0"/>
                <a:ea typeface="Ford Antenna Cond Regular"/>
                <a:cs typeface="Arial" panose="020B0604020202020204" pitchFamily="34" charset="0"/>
              </a:defRPr>
            </a:lvl1pPr>
          </a:lstStyle>
          <a:p>
            <a:r>
              <a:rPr lang="en-US" dirty="0">
                <a:sym typeface="Ford Antenna Cond Regular"/>
              </a:rPr>
              <a:t>$432</a:t>
            </a:r>
          </a:p>
        </p:txBody>
      </p:sp>
      <p:sp>
        <p:nvSpPr>
          <p:cNvPr id="15" name="TextBox 14"/>
          <p:cNvSpPr txBox="1"/>
          <p:nvPr/>
        </p:nvSpPr>
        <p:spPr>
          <a:xfrm>
            <a:off x="2174903" y="5739822"/>
            <a:ext cx="1615995"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1200" b="1" dirty="0">
                <a:latin typeface="Arial" panose="020B0604020202020204" pitchFamily="34" charset="0"/>
                <a:ea typeface="Ford Antenna Cond Regular"/>
                <a:cs typeface="Arial" panose="020B0604020202020204" pitchFamily="34" charset="0"/>
                <a:sym typeface="Ford Antenna Cond Regular"/>
              </a:rPr>
              <a:t>Market Factors</a:t>
            </a:r>
          </a:p>
        </p:txBody>
      </p:sp>
      <p:sp>
        <p:nvSpPr>
          <p:cNvPr id="16" name="Rectangle 72"/>
          <p:cNvSpPr>
            <a:spLocks noChangeArrowheads="1"/>
          </p:cNvSpPr>
          <p:nvPr/>
        </p:nvSpPr>
        <p:spPr bwMode="auto">
          <a:xfrm>
            <a:off x="1763079" y="5080555"/>
            <a:ext cx="1289304" cy="363176"/>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Volume /</a:t>
            </a:r>
          </a:p>
          <a:p>
            <a:pPr algn="ctr" defTabSz="1009625" eaLnBrk="0" hangingPunct="0">
              <a:lnSpc>
                <a:spcPct val="85000"/>
              </a:lnSpc>
              <a:defRPr/>
            </a:pPr>
            <a:r>
              <a:rPr lang="en-US" sz="1200" b="1" dirty="0">
                <a:solidFill>
                  <a:schemeClr val="tx1"/>
                </a:solidFill>
                <a:cs typeface="Arial" charset="0"/>
              </a:rPr>
              <a:t>Mix</a:t>
            </a:r>
          </a:p>
        </p:txBody>
      </p:sp>
      <p:sp>
        <p:nvSpPr>
          <p:cNvPr id="17" name="Rectangle 73"/>
          <p:cNvSpPr>
            <a:spLocks noChangeArrowheads="1"/>
          </p:cNvSpPr>
          <p:nvPr/>
        </p:nvSpPr>
        <p:spPr bwMode="auto">
          <a:xfrm>
            <a:off x="2962278" y="5080555"/>
            <a:ext cx="1289304" cy="363176"/>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Net</a:t>
            </a:r>
          </a:p>
          <a:p>
            <a:pPr algn="ctr" defTabSz="1009625" eaLnBrk="0" hangingPunct="0">
              <a:lnSpc>
                <a:spcPct val="85000"/>
              </a:lnSpc>
              <a:defRPr/>
            </a:pPr>
            <a:r>
              <a:rPr lang="en-US" sz="1200" b="1" dirty="0">
                <a:solidFill>
                  <a:schemeClr val="tx1"/>
                </a:solidFill>
                <a:cs typeface="Arial" charset="0"/>
              </a:rPr>
              <a:t>Pricing</a:t>
            </a:r>
          </a:p>
        </p:txBody>
      </p:sp>
      <p:sp>
        <p:nvSpPr>
          <p:cNvPr id="18" name="Rectangle 77"/>
          <p:cNvSpPr>
            <a:spLocks noChangeArrowheads="1"/>
          </p:cNvSpPr>
          <p:nvPr/>
        </p:nvSpPr>
        <p:spPr bwMode="auto">
          <a:xfrm>
            <a:off x="5398151"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Other</a:t>
            </a:r>
          </a:p>
        </p:txBody>
      </p:sp>
      <p:sp>
        <p:nvSpPr>
          <p:cNvPr id="19" name="Rectangle 73"/>
          <p:cNvSpPr>
            <a:spLocks noChangeArrowheads="1"/>
          </p:cNvSpPr>
          <p:nvPr/>
        </p:nvSpPr>
        <p:spPr bwMode="auto">
          <a:xfrm>
            <a:off x="4161477"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Cost</a:t>
            </a:r>
          </a:p>
        </p:txBody>
      </p:sp>
      <p:sp>
        <p:nvSpPr>
          <p:cNvPr id="20" name="Rectangle 70"/>
          <p:cNvSpPr>
            <a:spLocks noChangeArrowheads="1"/>
          </p:cNvSpPr>
          <p:nvPr/>
        </p:nvSpPr>
        <p:spPr bwMode="auto">
          <a:xfrm>
            <a:off x="6597348"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2018</a:t>
            </a:r>
          </a:p>
        </p:txBody>
      </p:sp>
      <p:sp>
        <p:nvSpPr>
          <p:cNvPr id="21" name="Rectangle 71"/>
          <p:cNvSpPr>
            <a:spLocks noChangeArrowheads="1"/>
          </p:cNvSpPr>
          <p:nvPr/>
        </p:nvSpPr>
        <p:spPr bwMode="auto">
          <a:xfrm>
            <a:off x="563880" y="5237521"/>
            <a:ext cx="1289304" cy="206210"/>
          </a:xfrm>
          <a:prstGeom prst="rect">
            <a:avLst/>
          </a:prstGeom>
          <a:noFill/>
          <a:ln>
            <a:noFill/>
          </a:ln>
          <a:effec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2017</a:t>
            </a:r>
          </a:p>
        </p:txBody>
      </p:sp>
      <p:cxnSp>
        <p:nvCxnSpPr>
          <p:cNvPr id="22" name="Straight Connector 21"/>
          <p:cNvCxnSpPr/>
          <p:nvPr/>
        </p:nvCxnSpPr>
        <p:spPr>
          <a:xfrm flipH="1">
            <a:off x="570906" y="4905148"/>
            <a:ext cx="731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4591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5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9"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74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6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 name="Picture 4">
            <a:extLst>
              <a:ext uri="{FF2B5EF4-FFF2-40B4-BE49-F238E27FC236}">
                <a16:creationId xmlns:a16="http://schemas.microsoft.com/office/drawing/2014/main" id="{EF2D2BEF-481A-9A44-AF7C-88F068E617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08592" y="3063240"/>
            <a:ext cx="2038524" cy="830512"/>
          </a:xfrm>
          <a:prstGeom prst="rect">
            <a:avLst/>
          </a:prstGeom>
          <a:solidFill>
            <a:schemeClr val="tx1">
              <a:lumMod val="10000"/>
              <a:lumOff val="90000"/>
            </a:schemeClr>
          </a:solidFill>
          <a:ln>
            <a:solidFill>
              <a:schemeClr val="tx1">
                <a:lumMod val="10000"/>
                <a:lumOff val="90000"/>
              </a:schemeClr>
            </a:solidFill>
          </a:ln>
        </p:spPr>
      </p:pic>
    </p:spTree>
    <p:extLst>
      <p:ext uri="{BB962C8B-B14F-4D97-AF65-F5344CB8AC3E}">
        <p14:creationId xmlns:p14="http://schemas.microsoft.com/office/powerpoint/2010/main" val="2193131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_Title &amp; Side Bumper">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49074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RYG 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Rectangle 364"/>
          <p:cNvSpPr>
            <a:spLocks noChangeAspect="1" noChangeArrowheads="1"/>
          </p:cNvSpPr>
          <p:nvPr/>
        </p:nvSpPr>
        <p:spPr bwMode="blackWhite">
          <a:xfrm>
            <a:off x="7463373"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 name="Text Box 363"/>
          <p:cNvSpPr txBox="1">
            <a:spLocks noChangeArrowheads="1"/>
          </p:cNvSpPr>
          <p:nvPr/>
        </p:nvSpPr>
        <p:spPr bwMode="blackWhite">
          <a:xfrm>
            <a:off x="7762818"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1" name="Text Box 365"/>
          <p:cNvSpPr txBox="1">
            <a:spLocks noChangeArrowheads="1"/>
          </p:cNvSpPr>
          <p:nvPr/>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3" name="Text Box 366"/>
          <p:cNvSpPr txBox="1">
            <a:spLocks noChangeArrowheads="1"/>
          </p:cNvSpPr>
          <p:nvPr/>
        </p:nvSpPr>
        <p:spPr bwMode="blackWhite">
          <a:xfrm>
            <a:off x="3694664"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4" name="Text Box 367"/>
          <p:cNvSpPr txBox="1">
            <a:spLocks noChangeArrowheads="1"/>
          </p:cNvSpPr>
          <p:nvPr/>
        </p:nvSpPr>
        <p:spPr bwMode="blackWhite">
          <a:xfrm>
            <a:off x="6070928"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5" name="Rectangle 364"/>
          <p:cNvSpPr>
            <a:spLocks noChangeAspect="1" noChangeArrowheads="1"/>
          </p:cNvSpPr>
          <p:nvPr/>
        </p:nvSpPr>
        <p:spPr bwMode="blackWhite">
          <a:xfrm>
            <a:off x="5771964"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6" name="TextBox 15"/>
          <p:cNvSpPr txBox="1"/>
          <p:nvPr/>
        </p:nvSpPr>
        <p:spPr>
          <a:xfrm>
            <a:off x="7392144"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7" name="TextBox 16"/>
          <p:cNvSpPr txBox="1"/>
          <p:nvPr/>
        </p:nvSpPr>
        <p:spPr>
          <a:xfrm>
            <a:off x="7499233"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18" name="Rectangle 364"/>
          <p:cNvSpPr>
            <a:spLocks noChangeAspect="1" noChangeArrowheads="1"/>
          </p:cNvSpPr>
          <p:nvPr/>
        </p:nvSpPr>
        <p:spPr bwMode="blackWhite">
          <a:xfrm>
            <a:off x="3395700"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19"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87696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9" name="TextBox 8"/>
          <p:cNvSpPr txBox="1">
            <a:spLocks noChangeArrowheads="1"/>
          </p:cNvSpPr>
          <p:nvPr userDrawn="1"/>
        </p:nvSpPr>
        <p:spPr bwMode="auto">
          <a:xfrm>
            <a:off x="827774" y="6413710"/>
            <a:ext cx="6527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i="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0" smtClean="0">
                <a:solidFill>
                  <a:schemeClr val="tx1"/>
                </a:solidFill>
              </a:rPr>
              <a:pPr lvl="0" algn="r"/>
              <a:t>‹#›</a:t>
            </a:fld>
            <a:endParaRPr lang="en-US" altLang="en-US" sz="1100" b="1" i="0" dirty="0">
              <a:solidFill>
                <a:schemeClr val="tx1"/>
              </a:solidFill>
            </a:endParaRPr>
          </a:p>
        </p:txBody>
      </p:sp>
    </p:spTree>
    <p:extLst>
      <p:ext uri="{BB962C8B-B14F-4D97-AF65-F5344CB8AC3E}">
        <p14:creationId xmlns:p14="http://schemas.microsoft.com/office/powerpoint/2010/main" val="4219687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RYG 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Rectangle 364"/>
          <p:cNvSpPr>
            <a:spLocks noChangeAspect="1" noChangeArrowheads="1"/>
          </p:cNvSpPr>
          <p:nvPr userDrawn="1"/>
        </p:nvSpPr>
        <p:spPr bwMode="blackWhite">
          <a:xfrm>
            <a:off x="9459690" y="6533159"/>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 name="Text Box 363"/>
          <p:cNvSpPr txBox="1">
            <a:spLocks noChangeArrowheads="1"/>
          </p:cNvSpPr>
          <p:nvPr userDrawn="1"/>
        </p:nvSpPr>
        <p:spPr bwMode="blackWhite">
          <a:xfrm>
            <a:off x="9759135" y="6506042"/>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1" name="Text Box 365"/>
          <p:cNvSpPr txBox="1">
            <a:spLocks noChangeArrowheads="1"/>
          </p:cNvSpPr>
          <p:nvPr userDrawn="1"/>
        </p:nvSpPr>
        <p:spPr bwMode="blackWhite">
          <a:xfrm>
            <a:off x="2273537" y="6506042"/>
            <a:ext cx="16145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&gt;75% Conformance</a:t>
            </a:r>
          </a:p>
        </p:txBody>
      </p:sp>
      <p:sp>
        <p:nvSpPr>
          <p:cNvPr id="13" name="Text Box 366"/>
          <p:cNvSpPr txBox="1">
            <a:spLocks noChangeArrowheads="1"/>
          </p:cNvSpPr>
          <p:nvPr userDrawn="1"/>
        </p:nvSpPr>
        <p:spPr bwMode="blackWhite">
          <a:xfrm>
            <a:off x="4225648" y="6506042"/>
            <a:ext cx="18806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&lt;75% - Plan to Recover</a:t>
            </a:r>
          </a:p>
        </p:txBody>
      </p:sp>
      <p:sp>
        <p:nvSpPr>
          <p:cNvPr id="14" name="Text Box 367"/>
          <p:cNvSpPr txBox="1">
            <a:spLocks noChangeArrowheads="1"/>
          </p:cNvSpPr>
          <p:nvPr userDrawn="1"/>
        </p:nvSpPr>
        <p:spPr bwMode="blackWhite">
          <a:xfrm>
            <a:off x="6369390" y="6506042"/>
            <a:ext cx="21291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&lt;75% - No Plan to Recover</a:t>
            </a:r>
          </a:p>
        </p:txBody>
      </p:sp>
      <p:sp>
        <p:nvSpPr>
          <p:cNvPr id="15" name="Rectangle 364"/>
          <p:cNvSpPr>
            <a:spLocks noChangeAspect="1" noChangeArrowheads="1"/>
          </p:cNvSpPr>
          <p:nvPr userDrawn="1"/>
        </p:nvSpPr>
        <p:spPr bwMode="blackWhite">
          <a:xfrm>
            <a:off x="6168945" y="6533159"/>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6" name="TextBox 15"/>
          <p:cNvSpPr txBox="1"/>
          <p:nvPr userDrawn="1"/>
        </p:nvSpPr>
        <p:spPr>
          <a:xfrm>
            <a:off x="9388461" y="6529125"/>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7" name="TextBox 16"/>
          <p:cNvSpPr txBox="1"/>
          <p:nvPr userDrawn="1"/>
        </p:nvSpPr>
        <p:spPr>
          <a:xfrm>
            <a:off x="9495550" y="6529125"/>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18" name="Rectangle 364"/>
          <p:cNvSpPr>
            <a:spLocks noChangeAspect="1" noChangeArrowheads="1"/>
          </p:cNvSpPr>
          <p:nvPr userDrawn="1"/>
        </p:nvSpPr>
        <p:spPr bwMode="blackWhite">
          <a:xfrm>
            <a:off x="4002885" y="6533159"/>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19" name="Rectangle 364"/>
          <p:cNvSpPr>
            <a:spLocks noChangeAspect="1" noChangeArrowheads="1"/>
          </p:cNvSpPr>
          <p:nvPr userDrawn="1"/>
        </p:nvSpPr>
        <p:spPr bwMode="blackWhite">
          <a:xfrm>
            <a:off x="2094801" y="6533159"/>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9357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23" name="Text Box 367"/>
          <p:cNvSpPr txBox="1">
            <a:spLocks noChangeArrowheads="1"/>
          </p:cNvSpPr>
          <p:nvPr userDrawn="1"/>
        </p:nvSpPr>
        <p:spPr bwMode="blackWhite">
          <a:xfrm>
            <a:off x="8871079" y="6506042"/>
            <a:ext cx="449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N/A</a:t>
            </a:r>
          </a:p>
        </p:txBody>
      </p:sp>
      <p:sp>
        <p:nvSpPr>
          <p:cNvPr id="24" name="Rectangle 364"/>
          <p:cNvSpPr>
            <a:spLocks noChangeAspect="1" noChangeArrowheads="1"/>
          </p:cNvSpPr>
          <p:nvPr userDrawn="1"/>
        </p:nvSpPr>
        <p:spPr bwMode="blackWhite">
          <a:xfrm>
            <a:off x="8530198" y="6530702"/>
            <a:ext cx="308498" cy="227679"/>
          </a:xfrm>
          <a:prstGeom prst="rect">
            <a:avLst/>
          </a:prstGeom>
          <a:solidFill>
            <a:schemeClr val="bg1">
              <a:lumMod val="50000"/>
            </a:schemeClr>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N/A</a:t>
            </a:r>
          </a:p>
        </p:txBody>
      </p:sp>
      <p:sp>
        <p:nvSpPr>
          <p:cNvPr id="25" name="Text Box 365"/>
          <p:cNvSpPr txBox="1">
            <a:spLocks noChangeArrowheads="1"/>
          </p:cNvSpPr>
          <p:nvPr userDrawn="1"/>
        </p:nvSpPr>
        <p:spPr bwMode="blackWhite">
          <a:xfrm>
            <a:off x="1402115" y="6506042"/>
            <a:ext cx="7649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Legacy:</a:t>
            </a:r>
          </a:p>
        </p:txBody>
      </p:sp>
      <p:sp>
        <p:nvSpPr>
          <p:cNvPr id="26" name="Rectangle 364"/>
          <p:cNvSpPr>
            <a:spLocks noChangeAspect="1" noChangeArrowheads="1"/>
          </p:cNvSpPr>
          <p:nvPr userDrawn="1"/>
        </p:nvSpPr>
        <p:spPr bwMode="blackWhite">
          <a:xfrm>
            <a:off x="9459690" y="6163828"/>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27" name="Text Box 363"/>
          <p:cNvSpPr txBox="1">
            <a:spLocks noChangeArrowheads="1"/>
          </p:cNvSpPr>
          <p:nvPr userDrawn="1"/>
        </p:nvSpPr>
        <p:spPr bwMode="blackWhite">
          <a:xfrm>
            <a:off x="9759135" y="6136711"/>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28" name="Text Box 365"/>
          <p:cNvSpPr txBox="1">
            <a:spLocks noChangeArrowheads="1"/>
          </p:cNvSpPr>
          <p:nvPr userDrawn="1"/>
        </p:nvSpPr>
        <p:spPr bwMode="blackWhite">
          <a:xfrm>
            <a:off x="2273537" y="6136711"/>
            <a:ext cx="16145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&gt;90% Conformance</a:t>
            </a:r>
          </a:p>
        </p:txBody>
      </p:sp>
      <p:sp>
        <p:nvSpPr>
          <p:cNvPr id="29" name="Text Box 366"/>
          <p:cNvSpPr txBox="1">
            <a:spLocks noChangeArrowheads="1"/>
          </p:cNvSpPr>
          <p:nvPr userDrawn="1"/>
        </p:nvSpPr>
        <p:spPr bwMode="blackWhite">
          <a:xfrm>
            <a:off x="4225649" y="6136711"/>
            <a:ext cx="18806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&lt;90% - Plan to Recover</a:t>
            </a:r>
          </a:p>
        </p:txBody>
      </p:sp>
      <p:sp>
        <p:nvSpPr>
          <p:cNvPr id="30" name="Text Box 367"/>
          <p:cNvSpPr txBox="1">
            <a:spLocks noChangeArrowheads="1"/>
          </p:cNvSpPr>
          <p:nvPr userDrawn="1"/>
        </p:nvSpPr>
        <p:spPr bwMode="blackWhite">
          <a:xfrm>
            <a:off x="6369389" y="6136711"/>
            <a:ext cx="21291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&lt;90% - No Plan to Recover</a:t>
            </a:r>
          </a:p>
        </p:txBody>
      </p:sp>
      <p:sp>
        <p:nvSpPr>
          <p:cNvPr id="31" name="Rectangle 364"/>
          <p:cNvSpPr>
            <a:spLocks noChangeAspect="1" noChangeArrowheads="1"/>
          </p:cNvSpPr>
          <p:nvPr userDrawn="1"/>
        </p:nvSpPr>
        <p:spPr bwMode="blackWhite">
          <a:xfrm>
            <a:off x="6168945" y="6163828"/>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32" name="TextBox 31"/>
          <p:cNvSpPr txBox="1"/>
          <p:nvPr userDrawn="1"/>
        </p:nvSpPr>
        <p:spPr>
          <a:xfrm>
            <a:off x="9388461" y="6159794"/>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33" name="TextBox 32"/>
          <p:cNvSpPr txBox="1"/>
          <p:nvPr userDrawn="1"/>
        </p:nvSpPr>
        <p:spPr>
          <a:xfrm>
            <a:off x="9495550" y="6159794"/>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34" name="Rectangle 364"/>
          <p:cNvSpPr>
            <a:spLocks noChangeAspect="1" noChangeArrowheads="1"/>
          </p:cNvSpPr>
          <p:nvPr userDrawn="1"/>
        </p:nvSpPr>
        <p:spPr bwMode="blackWhite">
          <a:xfrm>
            <a:off x="4002885" y="6163828"/>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35" name="Rectangle 364"/>
          <p:cNvSpPr>
            <a:spLocks noChangeAspect="1" noChangeArrowheads="1"/>
          </p:cNvSpPr>
          <p:nvPr userDrawn="1"/>
        </p:nvSpPr>
        <p:spPr bwMode="blackWhite">
          <a:xfrm>
            <a:off x="2094801" y="6163828"/>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36" name="Text Box 367"/>
          <p:cNvSpPr txBox="1">
            <a:spLocks noChangeArrowheads="1"/>
          </p:cNvSpPr>
          <p:nvPr userDrawn="1"/>
        </p:nvSpPr>
        <p:spPr bwMode="blackWhite">
          <a:xfrm>
            <a:off x="8871079" y="6136711"/>
            <a:ext cx="449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N/A</a:t>
            </a:r>
          </a:p>
        </p:txBody>
      </p:sp>
      <p:sp>
        <p:nvSpPr>
          <p:cNvPr id="37" name="Rectangle 364"/>
          <p:cNvSpPr>
            <a:spLocks noChangeAspect="1" noChangeArrowheads="1"/>
          </p:cNvSpPr>
          <p:nvPr userDrawn="1"/>
        </p:nvSpPr>
        <p:spPr bwMode="blackWhite">
          <a:xfrm>
            <a:off x="8530198" y="6161371"/>
            <a:ext cx="308498" cy="227679"/>
          </a:xfrm>
          <a:prstGeom prst="rect">
            <a:avLst/>
          </a:prstGeom>
          <a:solidFill>
            <a:schemeClr val="bg1">
              <a:lumMod val="50000"/>
            </a:schemeClr>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N/A</a:t>
            </a:r>
          </a:p>
        </p:txBody>
      </p:sp>
      <p:sp>
        <p:nvSpPr>
          <p:cNvPr id="38" name="Text Box 365"/>
          <p:cNvSpPr txBox="1">
            <a:spLocks noChangeArrowheads="1"/>
          </p:cNvSpPr>
          <p:nvPr userDrawn="1"/>
        </p:nvSpPr>
        <p:spPr bwMode="blackWhite">
          <a:xfrm>
            <a:off x="1512720" y="6136711"/>
            <a:ext cx="5437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BoP:</a:t>
            </a:r>
          </a:p>
        </p:txBody>
      </p:sp>
    </p:spTree>
    <p:extLst>
      <p:ext uri="{BB962C8B-B14F-4D97-AF65-F5344CB8AC3E}">
        <p14:creationId xmlns:p14="http://schemas.microsoft.com/office/powerpoint/2010/main" val="4763266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Major Initiativ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17" name="Content Placeholder 2"/>
          <p:cNvSpPr>
            <a:spLocks noGrp="1"/>
          </p:cNvSpPr>
          <p:nvPr>
            <p:ph idx="1"/>
          </p:nvPr>
        </p:nvSpPr>
        <p:spPr>
          <a:xfrm>
            <a:off x="640080" y="100584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32"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3"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4" name="Text Box 365"/>
          <p:cNvSpPr txBox="1">
            <a:spLocks noChangeArrowheads="1"/>
          </p:cNvSpPr>
          <p:nvPr/>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5" name="Text Box 366"/>
          <p:cNvSpPr txBox="1">
            <a:spLocks noChangeArrowheads="1"/>
          </p:cNvSpPr>
          <p:nvPr/>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6" name="Text Box 367"/>
          <p:cNvSpPr txBox="1">
            <a:spLocks noChangeArrowheads="1"/>
          </p:cNvSpPr>
          <p:nvPr/>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37"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38" name="TextBox 37"/>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39" name="TextBox 38"/>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0"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1"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718297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Box 8"/>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9926301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mp; Text w_RY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Box 8"/>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12"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3" name="Text Box 365"/>
          <p:cNvSpPr txBox="1">
            <a:spLocks noChangeArrowheads="1"/>
          </p:cNvSpPr>
          <p:nvPr/>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5" name="Text Box 366"/>
          <p:cNvSpPr txBox="1">
            <a:spLocks noChangeArrowheads="1"/>
          </p:cNvSpPr>
          <p:nvPr/>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6" name="Text Box 367"/>
          <p:cNvSpPr txBox="1">
            <a:spLocks noChangeArrowheads="1"/>
          </p:cNvSpPr>
          <p:nvPr/>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7"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8" name="TextBox 17"/>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9" name="TextBox 18"/>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20"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21"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2" name="TextBox 3">
            <a:extLst>
              <a:ext uri="{FF2B5EF4-FFF2-40B4-BE49-F238E27FC236}">
                <a16:creationId xmlns:a16="http://schemas.microsoft.com/office/drawing/2014/main" id="{8125A679-D735-4290-A223-2C1DB32C04F4}"/>
              </a:ext>
            </a:extLst>
          </p:cNvPr>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0" smtClean="0">
                <a:solidFill>
                  <a:schemeClr val="tx1"/>
                </a:solidFill>
              </a:rPr>
              <a:pPr lvl="0" algn="r"/>
              <a:t>‹#›</a:t>
            </a:fld>
            <a:endParaRPr lang="en-US" altLang="en-US" sz="1100" b="1" i="0" dirty="0">
              <a:solidFill>
                <a:schemeClr val="tx1"/>
              </a:solidFill>
            </a:endParaRPr>
          </a:p>
        </p:txBody>
      </p:sp>
    </p:spTree>
    <p:extLst>
      <p:ext uri="{BB962C8B-B14F-4D97-AF65-F5344CB8AC3E}">
        <p14:creationId xmlns:p14="http://schemas.microsoft.com/office/powerpoint/2010/main" val="29277679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Box 8"/>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6234618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Title &amp; 1-line Bumper">
    <p:spTree>
      <p:nvGrpSpPr>
        <p:cNvPr id="1" name=""/>
        <p:cNvGrpSpPr/>
        <p:nvPr/>
      </p:nvGrpSpPr>
      <p:grpSpPr>
        <a:xfrm>
          <a:off x="0" y="0"/>
          <a:ext cx="0" cy="0"/>
          <a:chOff x="0" y="0"/>
          <a:chExt cx="0" cy="0"/>
        </a:xfrm>
      </p:grpSpPr>
      <p:sp>
        <p:nvSpPr>
          <p:cNvPr id="4" name="Rectangle 3"/>
          <p:cNvSpPr/>
          <p:nvPr/>
        </p:nvSpPr>
        <p:spPr>
          <a:xfrm>
            <a:off x="381000" y="5769260"/>
            <a:ext cx="11430000" cy="50352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Subtitle 2"/>
          <p:cNvSpPr>
            <a:spLocks noGrp="1"/>
          </p:cNvSpPr>
          <p:nvPr>
            <p:ph type="subTitle" idx="10" hasCustomPrompt="1"/>
          </p:nvPr>
        </p:nvSpPr>
        <p:spPr>
          <a:xfrm>
            <a:off x="419894" y="5769260"/>
            <a:ext cx="11352212" cy="503524"/>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12" name="TextBox 11"/>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3"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6781459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_4-Boxer no bumper Core use thi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7" name="Text Box 37"/>
          <p:cNvSpPr txBox="1">
            <a:spLocks noChangeArrowheads="1"/>
          </p:cNvSpPr>
          <p:nvPr/>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8" name="Text Box 38"/>
          <p:cNvSpPr txBox="1">
            <a:spLocks noChangeArrowheads="1"/>
          </p:cNvSpPr>
          <p:nvPr/>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69" name="Text Box 39"/>
          <p:cNvSpPr txBox="1">
            <a:spLocks noChangeArrowheads="1"/>
          </p:cNvSpPr>
          <p:nvPr/>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0" name="Text Box 41"/>
          <p:cNvSpPr txBox="1">
            <a:spLocks noChangeArrowheads="1"/>
          </p:cNvSpPr>
          <p:nvPr/>
        </p:nvSpPr>
        <p:spPr bwMode="auto">
          <a:xfrm>
            <a:off x="1496558"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1" name="Text Box 42"/>
          <p:cNvSpPr txBox="1">
            <a:spLocks noChangeArrowheads="1"/>
          </p:cNvSpPr>
          <p:nvPr/>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2024</a:t>
            </a:r>
          </a:p>
        </p:txBody>
      </p:sp>
      <p:sp>
        <p:nvSpPr>
          <p:cNvPr id="72" name="Text Box 39"/>
          <p:cNvSpPr txBox="1">
            <a:spLocks noChangeArrowheads="1"/>
          </p:cNvSpPr>
          <p:nvPr/>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3" name="Text Box 39"/>
          <p:cNvSpPr txBox="1">
            <a:spLocks noChangeArrowheads="1"/>
          </p:cNvSpPr>
          <p:nvPr/>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sp>
        <p:nvSpPr>
          <p:cNvPr id="81" name="Text Box 37"/>
          <p:cNvSpPr txBox="1">
            <a:spLocks noChangeArrowheads="1"/>
          </p:cNvSpPr>
          <p:nvPr/>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2" name="Text Box 38"/>
          <p:cNvSpPr txBox="1">
            <a:spLocks noChangeArrowheads="1"/>
          </p:cNvSpPr>
          <p:nvPr/>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3" name="Text Box 39"/>
          <p:cNvSpPr txBox="1">
            <a:spLocks noChangeArrowheads="1"/>
          </p:cNvSpPr>
          <p:nvPr/>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4" name="Text Box 41"/>
          <p:cNvSpPr txBox="1">
            <a:spLocks noChangeArrowheads="1"/>
          </p:cNvSpPr>
          <p:nvPr/>
        </p:nvSpPr>
        <p:spPr bwMode="auto">
          <a:xfrm>
            <a:off x="711723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5" name="Text Box 42"/>
          <p:cNvSpPr txBox="1">
            <a:spLocks noChangeArrowheads="1"/>
          </p:cNvSpPr>
          <p:nvPr/>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2024</a:t>
            </a:r>
          </a:p>
        </p:txBody>
      </p:sp>
      <p:sp>
        <p:nvSpPr>
          <p:cNvPr id="86" name="Text Box 39"/>
          <p:cNvSpPr txBox="1">
            <a:spLocks noChangeArrowheads="1"/>
          </p:cNvSpPr>
          <p:nvPr/>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7" name="Text Box 39"/>
          <p:cNvSpPr txBox="1">
            <a:spLocks noChangeArrowheads="1"/>
          </p:cNvSpPr>
          <p:nvPr/>
        </p:nvSpPr>
        <p:spPr bwMode="auto">
          <a:xfrm>
            <a:off x="10033959"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sp>
        <p:nvSpPr>
          <p:cNvPr id="88" name="Text Box 37"/>
          <p:cNvSpPr txBox="1">
            <a:spLocks noChangeArrowheads="1"/>
          </p:cNvSpPr>
          <p:nvPr/>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9" name="Text Box 38"/>
          <p:cNvSpPr txBox="1">
            <a:spLocks noChangeArrowheads="1"/>
          </p:cNvSpPr>
          <p:nvPr/>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0" name="Text Box 39"/>
          <p:cNvSpPr txBox="1">
            <a:spLocks noChangeArrowheads="1"/>
          </p:cNvSpPr>
          <p:nvPr/>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1" name="Text Box 41"/>
          <p:cNvSpPr txBox="1">
            <a:spLocks noChangeArrowheads="1"/>
          </p:cNvSpPr>
          <p:nvPr/>
        </p:nvSpPr>
        <p:spPr bwMode="auto">
          <a:xfrm>
            <a:off x="711311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2" name="Text Box 42"/>
          <p:cNvSpPr txBox="1">
            <a:spLocks noChangeArrowheads="1"/>
          </p:cNvSpPr>
          <p:nvPr/>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2024</a:t>
            </a:r>
          </a:p>
        </p:txBody>
      </p:sp>
      <p:sp>
        <p:nvSpPr>
          <p:cNvPr id="93" name="Text Box 39"/>
          <p:cNvSpPr txBox="1">
            <a:spLocks noChangeArrowheads="1"/>
          </p:cNvSpPr>
          <p:nvPr/>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94" name="Text Box 39"/>
          <p:cNvSpPr txBox="1">
            <a:spLocks noChangeArrowheads="1"/>
          </p:cNvSpPr>
          <p:nvPr/>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cxnSp>
        <p:nvCxnSpPr>
          <p:cNvPr id="95" name="Straight Connector 94"/>
          <p:cNvCxnSpPr/>
          <p:nvPr/>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p:nvSpPr>
        <p:spPr bwMode="auto">
          <a:xfrm>
            <a:off x="827774" y="6413710"/>
            <a:ext cx="1707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8" name="Text Box 37"/>
          <p:cNvSpPr txBox="1">
            <a:spLocks noChangeArrowheads="1"/>
          </p:cNvSpPr>
          <p:nvPr userDrawn="1"/>
        </p:nvSpPr>
        <p:spPr bwMode="auto">
          <a:xfrm>
            <a:off x="7034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119" name="Text Box 38"/>
          <p:cNvSpPr txBox="1">
            <a:spLocks noChangeArrowheads="1"/>
          </p:cNvSpPr>
          <p:nvPr userDrawn="1"/>
        </p:nvSpPr>
        <p:spPr bwMode="auto">
          <a:xfrm>
            <a:off x="2128214"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120" name="Text Box 39"/>
          <p:cNvSpPr txBox="1">
            <a:spLocks noChangeArrowheads="1"/>
          </p:cNvSpPr>
          <p:nvPr userDrawn="1"/>
        </p:nvSpPr>
        <p:spPr bwMode="auto">
          <a:xfrm>
            <a:off x="35950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121" name="Text Box 41"/>
          <p:cNvSpPr txBox="1">
            <a:spLocks noChangeArrowheads="1"/>
          </p:cNvSpPr>
          <p:nvPr userDrawn="1"/>
        </p:nvSpPr>
        <p:spPr bwMode="auto">
          <a:xfrm>
            <a:off x="141540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122" name="Text Box 42"/>
          <p:cNvSpPr txBox="1">
            <a:spLocks noChangeArrowheads="1"/>
          </p:cNvSpPr>
          <p:nvPr userDrawn="1"/>
        </p:nvSpPr>
        <p:spPr bwMode="auto">
          <a:xfrm>
            <a:off x="5059464"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2024</a:t>
            </a:r>
          </a:p>
        </p:txBody>
      </p:sp>
      <p:sp>
        <p:nvSpPr>
          <p:cNvPr id="123" name="Text Box 39"/>
          <p:cNvSpPr txBox="1">
            <a:spLocks noChangeArrowheads="1"/>
          </p:cNvSpPr>
          <p:nvPr userDrawn="1"/>
        </p:nvSpPr>
        <p:spPr bwMode="auto">
          <a:xfrm>
            <a:off x="2852435"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124" name="Text Box 39"/>
          <p:cNvSpPr txBox="1">
            <a:spLocks noChangeArrowheads="1"/>
          </p:cNvSpPr>
          <p:nvPr userDrawn="1"/>
        </p:nvSpPr>
        <p:spPr bwMode="auto">
          <a:xfrm>
            <a:off x="4332134"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grpSp>
        <p:nvGrpSpPr>
          <p:cNvPr id="74" name="Group 73"/>
          <p:cNvGrpSpPr/>
          <p:nvPr userDrawn="1"/>
        </p:nvGrpSpPr>
        <p:grpSpPr>
          <a:xfrm>
            <a:off x="1486582" y="6276973"/>
            <a:ext cx="9994896" cy="398347"/>
            <a:chOff x="1105654" y="6390160"/>
            <a:chExt cx="9994896" cy="398347"/>
          </a:xfrm>
        </p:grpSpPr>
        <p:grpSp>
          <p:nvGrpSpPr>
            <p:cNvPr id="75" name="Group 74"/>
            <p:cNvGrpSpPr/>
            <p:nvPr userDrawn="1"/>
          </p:nvGrpSpPr>
          <p:grpSpPr>
            <a:xfrm>
              <a:off x="1372995" y="6390160"/>
              <a:ext cx="9727555" cy="367256"/>
              <a:chOff x="2711695" y="6561826"/>
              <a:chExt cx="7387562" cy="367256"/>
            </a:xfrm>
          </p:grpSpPr>
          <p:sp>
            <p:nvSpPr>
              <p:cNvPr id="114" name="Text Box 363"/>
              <p:cNvSpPr txBox="1">
                <a:spLocks noChangeArrowheads="1"/>
              </p:cNvSpPr>
              <p:nvPr/>
            </p:nvSpPr>
            <p:spPr bwMode="blackWhite">
              <a:xfrm>
                <a:off x="8839174" y="6654762"/>
                <a:ext cx="1260083"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200" b="1" dirty="0">
                    <a:solidFill>
                      <a:srgbClr val="000000"/>
                    </a:solidFill>
                    <a:latin typeface="Arial" pitchFamily="34" charset="0"/>
                  </a:rPr>
                  <a:t>Change From / To</a:t>
                </a:r>
              </a:p>
            </p:txBody>
          </p:sp>
          <p:sp>
            <p:nvSpPr>
              <p:cNvPr id="115" name="Text Box 365"/>
              <p:cNvSpPr txBox="1">
                <a:spLocks noChangeArrowheads="1"/>
              </p:cNvSpPr>
              <p:nvPr/>
            </p:nvSpPr>
            <p:spPr bwMode="blackWhite">
              <a:xfrm>
                <a:off x="2711695" y="6682047"/>
                <a:ext cx="16059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000" b="1" baseline="0" dirty="0">
                    <a:solidFill>
                      <a:srgbClr val="000000"/>
                    </a:solidFill>
                    <a:latin typeface="Arial" pitchFamily="34" charset="0"/>
                  </a:rPr>
                  <a:t>90 - 100% To Regional GCP Ave</a:t>
                </a:r>
                <a:endParaRPr lang="en-US" sz="1000" b="1" dirty="0">
                  <a:solidFill>
                    <a:srgbClr val="000000"/>
                  </a:solidFill>
                  <a:latin typeface="Arial" pitchFamily="34" charset="0"/>
                </a:endParaRPr>
              </a:p>
            </p:txBody>
          </p:sp>
          <p:sp>
            <p:nvSpPr>
              <p:cNvPr id="116" name="Text Box 366"/>
              <p:cNvSpPr txBox="1">
                <a:spLocks noChangeArrowheads="1"/>
              </p:cNvSpPr>
              <p:nvPr/>
            </p:nvSpPr>
            <p:spPr bwMode="blackWhite">
              <a:xfrm>
                <a:off x="4665378" y="6654762"/>
                <a:ext cx="1369503"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000" b="1" dirty="0">
                    <a:solidFill>
                      <a:srgbClr val="000000"/>
                    </a:solidFill>
                    <a:latin typeface="Arial" pitchFamily="34" charset="0"/>
                  </a:rPr>
                  <a:t>85 - 90% To Regional</a:t>
                </a:r>
                <a:r>
                  <a:rPr lang="en-US" sz="1000" b="1" baseline="0" dirty="0">
                    <a:solidFill>
                      <a:srgbClr val="000000"/>
                    </a:solidFill>
                    <a:latin typeface="Arial" pitchFamily="34" charset="0"/>
                  </a:rPr>
                  <a:t> GCP Ave</a:t>
                </a:r>
                <a:endParaRPr lang="en-US" sz="1000" b="1" dirty="0">
                  <a:solidFill>
                    <a:srgbClr val="000000"/>
                  </a:solidFill>
                  <a:latin typeface="Arial" pitchFamily="34" charset="0"/>
                </a:endParaRPr>
              </a:p>
            </p:txBody>
          </p:sp>
          <p:sp>
            <p:nvSpPr>
              <p:cNvPr id="117" name="TextBox 116"/>
              <p:cNvSpPr txBox="1"/>
              <p:nvPr/>
            </p:nvSpPr>
            <p:spPr>
              <a:xfrm>
                <a:off x="8233901" y="6561826"/>
                <a:ext cx="184683" cy="230832"/>
              </a:xfrm>
              <a:prstGeom prst="rect">
                <a:avLst/>
              </a:prstGeom>
              <a:noFill/>
            </p:spPr>
            <p:txBody>
              <a:bodyPr wrap="none" rtlCol="0">
                <a:spAutoFit/>
              </a:bodyPr>
              <a:lstStyle/>
              <a:p>
                <a:pPr fontAlgn="auto">
                  <a:spcBef>
                    <a:spcPts val="0"/>
                  </a:spcBef>
                  <a:spcAft>
                    <a:spcPts val="0"/>
                  </a:spcAft>
                  <a:defRPr/>
                </a:pPr>
                <a:endParaRPr lang="en-US" sz="900" b="1" kern="0" dirty="0">
                  <a:solidFill>
                    <a:sysClr val="windowText" lastClr="000000"/>
                  </a:solidFill>
                  <a:latin typeface="Arial"/>
                  <a:cs typeface="Arial" pitchFamily="34" charset="0"/>
                </a:endParaRPr>
              </a:p>
            </p:txBody>
          </p:sp>
        </p:grpSp>
        <p:sp>
          <p:nvSpPr>
            <p:cNvPr id="76" name="Rectangle 364"/>
            <p:cNvSpPr>
              <a:spLocks noChangeAspect="1" noChangeArrowheads="1"/>
            </p:cNvSpPr>
            <p:nvPr userDrawn="1"/>
          </p:nvSpPr>
          <p:spPr bwMode="blackWhite">
            <a:xfrm>
              <a:off x="1105654" y="6538708"/>
              <a:ext cx="222822" cy="222764"/>
            </a:xfrm>
            <a:prstGeom prst="rect">
              <a:avLst/>
            </a:prstGeom>
            <a:solidFill>
              <a:srgbClr val="008000"/>
            </a:soli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r>
                <a:rPr lang="en-US" sz="1200" b="1" kern="0" dirty="0">
                  <a:solidFill>
                    <a:srgbClr val="000000"/>
                  </a:solidFill>
                  <a:latin typeface="Arial"/>
                </a:rPr>
                <a:t>G</a:t>
              </a:r>
            </a:p>
          </p:txBody>
        </p:sp>
        <p:sp>
          <p:nvSpPr>
            <p:cNvPr id="77" name="Rectangle 364"/>
            <p:cNvSpPr>
              <a:spLocks noChangeAspect="1" noChangeArrowheads="1"/>
            </p:cNvSpPr>
            <p:nvPr userDrawn="1"/>
          </p:nvSpPr>
          <p:spPr bwMode="blackWhite">
            <a:xfrm>
              <a:off x="3671956" y="6510528"/>
              <a:ext cx="222822" cy="222764"/>
            </a:xfrm>
            <a:prstGeom prst="rect">
              <a:avLst/>
            </a:prstGeom>
            <a:solidFill>
              <a:srgbClr val="FFFF00"/>
            </a:soli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r>
                <a:rPr lang="en-US" sz="1200" b="1" kern="0" dirty="0">
                  <a:solidFill>
                    <a:srgbClr val="000000"/>
                  </a:solidFill>
                  <a:latin typeface="Arial"/>
                </a:rPr>
                <a:t>Y</a:t>
              </a:r>
            </a:p>
          </p:txBody>
        </p:sp>
        <p:sp>
          <p:nvSpPr>
            <p:cNvPr id="78" name="Rectangle 364"/>
            <p:cNvSpPr>
              <a:spLocks noChangeAspect="1" noChangeArrowheads="1"/>
            </p:cNvSpPr>
            <p:nvPr userDrawn="1"/>
          </p:nvSpPr>
          <p:spPr bwMode="blackWhite">
            <a:xfrm>
              <a:off x="6485246" y="6510528"/>
              <a:ext cx="222822" cy="222764"/>
            </a:xfrm>
            <a:prstGeom prst="rect">
              <a:avLst/>
            </a:prstGeom>
            <a:solidFill>
              <a:srgbClr val="FF0000"/>
            </a:soli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r>
                <a:rPr lang="en-US" sz="1200" b="1" kern="0" dirty="0">
                  <a:solidFill>
                    <a:srgbClr val="000000"/>
                  </a:solidFill>
                  <a:latin typeface="Arial"/>
                </a:rPr>
                <a:t>R</a:t>
              </a:r>
            </a:p>
          </p:txBody>
        </p:sp>
        <p:sp>
          <p:nvSpPr>
            <p:cNvPr id="79" name="Text Box 366"/>
            <p:cNvSpPr txBox="1">
              <a:spLocks noChangeArrowheads="1"/>
            </p:cNvSpPr>
            <p:nvPr userDrawn="1"/>
          </p:nvSpPr>
          <p:spPr bwMode="blackWhite">
            <a:xfrm>
              <a:off x="6790332" y="6483096"/>
              <a:ext cx="2221992"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000" b="1" dirty="0">
                  <a:solidFill>
                    <a:srgbClr val="000000"/>
                  </a:solidFill>
                  <a:latin typeface="Arial" pitchFamily="34" charset="0"/>
                </a:rPr>
                <a:t>&lt;85% To Regional</a:t>
              </a:r>
              <a:r>
                <a:rPr lang="en-US" sz="1000" b="1" baseline="0" dirty="0">
                  <a:solidFill>
                    <a:srgbClr val="000000"/>
                  </a:solidFill>
                  <a:latin typeface="Arial" pitchFamily="34" charset="0"/>
                </a:rPr>
                <a:t> GCP Ave</a:t>
              </a:r>
              <a:endParaRPr lang="en-US" sz="1000" b="1" dirty="0">
                <a:solidFill>
                  <a:srgbClr val="000000"/>
                </a:solidFill>
                <a:latin typeface="Arial" pitchFamily="34" charset="0"/>
              </a:endParaRPr>
            </a:p>
          </p:txBody>
        </p:sp>
        <p:grpSp>
          <p:nvGrpSpPr>
            <p:cNvPr id="80" name="Group 79"/>
            <p:cNvGrpSpPr/>
            <p:nvPr userDrawn="1"/>
          </p:nvGrpSpPr>
          <p:grpSpPr>
            <a:xfrm>
              <a:off x="9155403" y="6464222"/>
              <a:ext cx="375209" cy="324285"/>
              <a:chOff x="8233901" y="6561826"/>
              <a:chExt cx="375111" cy="324285"/>
            </a:xfrm>
          </p:grpSpPr>
          <p:sp>
            <p:nvSpPr>
              <p:cNvPr id="111" name="Rectangle 364"/>
              <p:cNvSpPr>
                <a:spLocks noChangeAspect="1" noChangeArrowheads="1"/>
              </p:cNvSpPr>
              <p:nvPr/>
            </p:nvSpPr>
            <p:spPr bwMode="blackWhite">
              <a:xfrm>
                <a:off x="8305130" y="6609903"/>
                <a:ext cx="222764" cy="222764"/>
              </a:xfrm>
              <a:prstGeom prst="rect">
                <a:avLst/>
              </a:prstGeom>
              <a:gradFill>
                <a:gsLst>
                  <a:gs pos="49000">
                    <a:srgbClr val="FFFF00"/>
                  </a:gs>
                  <a:gs pos="51000">
                    <a:srgbClr val="FF0000"/>
                  </a:gs>
                </a:gsLst>
                <a:lin ang="2700000" scaled="1"/>
              </a:gra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endParaRPr lang="en-US" sz="800" b="1" kern="0" dirty="0">
                  <a:solidFill>
                    <a:srgbClr val="000000"/>
                  </a:solidFill>
                  <a:latin typeface="Arial"/>
                </a:endParaRPr>
              </a:p>
            </p:txBody>
          </p:sp>
          <p:sp>
            <p:nvSpPr>
              <p:cNvPr id="112" name="TextBox 111"/>
              <p:cNvSpPr txBox="1"/>
              <p:nvPr/>
            </p:nvSpPr>
            <p:spPr>
              <a:xfrm>
                <a:off x="8233901" y="6561826"/>
                <a:ext cx="261610" cy="230832"/>
              </a:xfrm>
              <a:prstGeom prst="rect">
                <a:avLst/>
              </a:prstGeom>
              <a:noFill/>
            </p:spPr>
            <p:txBody>
              <a:bodyPr wrap="none" rtlCol="0">
                <a:spAutoFit/>
              </a:bodyPr>
              <a:lstStyle/>
              <a:p>
                <a:pPr fontAlgn="auto">
                  <a:spcBef>
                    <a:spcPts val="0"/>
                  </a:spcBef>
                  <a:spcAft>
                    <a:spcPts val="0"/>
                  </a:spcAft>
                  <a:defRPr/>
                </a:pPr>
                <a:r>
                  <a:rPr lang="en-US" sz="900" b="1" kern="0" dirty="0">
                    <a:solidFill>
                      <a:sysClr val="windowText" lastClr="000000"/>
                    </a:solidFill>
                    <a:latin typeface="Arial"/>
                    <a:cs typeface="Arial" pitchFamily="34" charset="0"/>
                  </a:rPr>
                  <a:t>Y</a:t>
                </a:r>
              </a:p>
            </p:txBody>
          </p:sp>
          <p:sp>
            <p:nvSpPr>
              <p:cNvPr id="113" name="TextBox 112"/>
              <p:cNvSpPr txBox="1"/>
              <p:nvPr/>
            </p:nvSpPr>
            <p:spPr>
              <a:xfrm>
                <a:off x="8340990" y="6655279"/>
                <a:ext cx="268022" cy="230832"/>
              </a:xfrm>
              <a:prstGeom prst="rect">
                <a:avLst/>
              </a:prstGeom>
              <a:noFill/>
            </p:spPr>
            <p:txBody>
              <a:bodyPr wrap="none" rtlCol="0">
                <a:spAutoFit/>
              </a:bodyPr>
              <a:lstStyle/>
              <a:p>
                <a:pPr fontAlgn="auto">
                  <a:spcBef>
                    <a:spcPts val="0"/>
                  </a:spcBef>
                  <a:spcAft>
                    <a:spcPts val="0"/>
                  </a:spcAft>
                  <a:defRPr/>
                </a:pPr>
                <a:r>
                  <a:rPr lang="en-US" sz="900" b="1" kern="0" dirty="0">
                    <a:solidFill>
                      <a:sysClr val="windowText" lastClr="000000"/>
                    </a:solidFill>
                    <a:latin typeface="Arial"/>
                    <a:cs typeface="Arial" pitchFamily="34" charset="0"/>
                  </a:rPr>
                  <a:t>R</a:t>
                </a:r>
              </a:p>
            </p:txBody>
          </p:sp>
        </p:grpSp>
      </p:grpSp>
    </p:spTree>
    <p:extLst>
      <p:ext uri="{BB962C8B-B14F-4D97-AF65-F5344CB8AC3E}">
        <p14:creationId xmlns:p14="http://schemas.microsoft.com/office/powerpoint/2010/main" val="37579797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4-Boxer no bumper Core use thi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57"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p:nvSpPr>
        <p:spPr bwMode="blackWhite">
          <a:xfrm>
            <a:off x="2185927" y="6389113"/>
            <a:ext cx="1260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&gt;=90% To Plan</a:t>
            </a:r>
          </a:p>
        </p:txBody>
      </p:sp>
      <p:sp>
        <p:nvSpPr>
          <p:cNvPr id="60" name="Text Box 366"/>
          <p:cNvSpPr txBox="1">
            <a:spLocks noChangeArrowheads="1"/>
          </p:cNvSpPr>
          <p:nvPr/>
        </p:nvSpPr>
        <p:spPr bwMode="blackWhite">
          <a:xfrm>
            <a:off x="4198118" y="6389113"/>
            <a:ext cx="17091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&lt;2%-Plan to Recover</a:t>
            </a:r>
          </a:p>
        </p:txBody>
      </p:sp>
      <p:sp>
        <p:nvSpPr>
          <p:cNvPr id="61" name="Text Box 367"/>
          <p:cNvSpPr txBox="1">
            <a:spLocks noChangeArrowheads="1"/>
          </p:cNvSpPr>
          <p:nvPr/>
        </p:nvSpPr>
        <p:spPr bwMode="blackWhite">
          <a:xfrm>
            <a:off x="6526880" y="6389113"/>
            <a:ext cx="16049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&gt;2% Unsatisfactory</a:t>
            </a:r>
          </a:p>
        </p:txBody>
      </p:sp>
      <p:sp>
        <p:nvSpPr>
          <p:cNvPr id="62"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68" name="Text Box 38"/>
          <p:cNvSpPr txBox="1">
            <a:spLocks noChangeArrowheads="1"/>
          </p:cNvSpPr>
          <p:nvPr/>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69" name="Text Box 39"/>
          <p:cNvSpPr txBox="1">
            <a:spLocks noChangeArrowheads="1"/>
          </p:cNvSpPr>
          <p:nvPr/>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0" name="Text Box 41"/>
          <p:cNvSpPr txBox="1">
            <a:spLocks noChangeArrowheads="1"/>
          </p:cNvSpPr>
          <p:nvPr/>
        </p:nvSpPr>
        <p:spPr bwMode="auto">
          <a:xfrm>
            <a:off x="1496558"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1" name="Text Box 42"/>
          <p:cNvSpPr txBox="1">
            <a:spLocks noChangeArrowheads="1"/>
          </p:cNvSpPr>
          <p:nvPr/>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sp>
        <p:nvSpPr>
          <p:cNvPr id="72" name="Text Box 39"/>
          <p:cNvSpPr txBox="1">
            <a:spLocks noChangeArrowheads="1"/>
          </p:cNvSpPr>
          <p:nvPr/>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3" name="Text Box 39"/>
          <p:cNvSpPr txBox="1">
            <a:spLocks noChangeArrowheads="1"/>
          </p:cNvSpPr>
          <p:nvPr/>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1" name="Text Box 37"/>
          <p:cNvSpPr txBox="1">
            <a:spLocks noChangeArrowheads="1"/>
          </p:cNvSpPr>
          <p:nvPr/>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2" name="Text Box 38"/>
          <p:cNvSpPr txBox="1">
            <a:spLocks noChangeArrowheads="1"/>
          </p:cNvSpPr>
          <p:nvPr/>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3" name="Text Box 39"/>
          <p:cNvSpPr txBox="1">
            <a:spLocks noChangeArrowheads="1"/>
          </p:cNvSpPr>
          <p:nvPr/>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4" name="Text Box 41"/>
          <p:cNvSpPr txBox="1">
            <a:spLocks noChangeArrowheads="1"/>
          </p:cNvSpPr>
          <p:nvPr/>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5" name="Text Box 42"/>
          <p:cNvSpPr txBox="1">
            <a:spLocks noChangeArrowheads="1"/>
          </p:cNvSpPr>
          <p:nvPr/>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sp>
        <p:nvSpPr>
          <p:cNvPr id="86" name="Text Box 39"/>
          <p:cNvSpPr txBox="1">
            <a:spLocks noChangeArrowheads="1"/>
          </p:cNvSpPr>
          <p:nvPr/>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7" name="Text Box 39"/>
          <p:cNvSpPr txBox="1">
            <a:spLocks noChangeArrowheads="1"/>
          </p:cNvSpPr>
          <p:nvPr/>
        </p:nvSpPr>
        <p:spPr bwMode="auto">
          <a:xfrm>
            <a:off x="10033959"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8" name="Text Box 37"/>
          <p:cNvSpPr txBox="1">
            <a:spLocks noChangeArrowheads="1"/>
          </p:cNvSpPr>
          <p:nvPr/>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9" name="Text Box 38"/>
          <p:cNvSpPr txBox="1">
            <a:spLocks noChangeArrowheads="1"/>
          </p:cNvSpPr>
          <p:nvPr/>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0" name="Text Box 39"/>
          <p:cNvSpPr txBox="1">
            <a:spLocks noChangeArrowheads="1"/>
          </p:cNvSpPr>
          <p:nvPr/>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91" name="Text Box 41"/>
          <p:cNvSpPr txBox="1">
            <a:spLocks noChangeArrowheads="1"/>
          </p:cNvSpPr>
          <p:nvPr/>
        </p:nvSpPr>
        <p:spPr bwMode="auto">
          <a:xfrm>
            <a:off x="711311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2" name="Text Box 42"/>
          <p:cNvSpPr txBox="1">
            <a:spLocks noChangeArrowheads="1"/>
          </p:cNvSpPr>
          <p:nvPr/>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sp>
        <p:nvSpPr>
          <p:cNvPr id="93" name="Text Box 39"/>
          <p:cNvSpPr txBox="1">
            <a:spLocks noChangeArrowheads="1"/>
          </p:cNvSpPr>
          <p:nvPr/>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4" name="Text Box 39"/>
          <p:cNvSpPr txBox="1">
            <a:spLocks noChangeArrowheads="1"/>
          </p:cNvSpPr>
          <p:nvPr/>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cxnSp>
        <p:nvCxnSpPr>
          <p:cNvPr id="95" name="Straight Connector 94"/>
          <p:cNvCxnSpPr/>
          <p:nvPr/>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p:nvSpPr>
        <p:spPr bwMode="auto">
          <a:xfrm>
            <a:off x="827774" y="6413710"/>
            <a:ext cx="1707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0" name="Text Box 363"/>
          <p:cNvSpPr txBox="1">
            <a:spLocks noChangeArrowheads="1"/>
          </p:cNvSpPr>
          <p:nvPr userDrawn="1"/>
        </p:nvSpPr>
        <p:spPr bwMode="blackWhite">
          <a:xfrm>
            <a:off x="9441338" y="5914171"/>
            <a:ext cx="1659211"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200" b="1" dirty="0">
                <a:solidFill>
                  <a:srgbClr val="000000"/>
                </a:solidFill>
                <a:latin typeface="Arial" pitchFamily="34" charset="0"/>
              </a:rPr>
              <a:t>Change From / To</a:t>
            </a:r>
          </a:p>
        </p:txBody>
      </p:sp>
      <p:sp>
        <p:nvSpPr>
          <p:cNvPr id="118" name="Text Box 37"/>
          <p:cNvSpPr txBox="1">
            <a:spLocks noChangeArrowheads="1"/>
          </p:cNvSpPr>
          <p:nvPr userDrawn="1"/>
        </p:nvSpPr>
        <p:spPr bwMode="auto">
          <a:xfrm>
            <a:off x="7034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119" name="Text Box 38"/>
          <p:cNvSpPr txBox="1">
            <a:spLocks noChangeArrowheads="1"/>
          </p:cNvSpPr>
          <p:nvPr userDrawn="1"/>
        </p:nvSpPr>
        <p:spPr bwMode="auto">
          <a:xfrm>
            <a:off x="2128214"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120" name="Text Box 39"/>
          <p:cNvSpPr txBox="1">
            <a:spLocks noChangeArrowheads="1"/>
          </p:cNvSpPr>
          <p:nvPr userDrawn="1"/>
        </p:nvSpPr>
        <p:spPr bwMode="auto">
          <a:xfrm>
            <a:off x="3593487"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121" name="Text Box 41"/>
          <p:cNvSpPr txBox="1">
            <a:spLocks noChangeArrowheads="1"/>
          </p:cNvSpPr>
          <p:nvPr userDrawn="1"/>
        </p:nvSpPr>
        <p:spPr bwMode="auto">
          <a:xfrm>
            <a:off x="141540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122" name="Text Box 42"/>
          <p:cNvSpPr txBox="1">
            <a:spLocks noChangeArrowheads="1"/>
          </p:cNvSpPr>
          <p:nvPr userDrawn="1"/>
        </p:nvSpPr>
        <p:spPr bwMode="auto">
          <a:xfrm>
            <a:off x="5059464"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2023</a:t>
            </a:r>
          </a:p>
        </p:txBody>
      </p:sp>
      <p:sp>
        <p:nvSpPr>
          <p:cNvPr id="123" name="Text Box 39"/>
          <p:cNvSpPr txBox="1">
            <a:spLocks noChangeArrowheads="1"/>
          </p:cNvSpPr>
          <p:nvPr userDrawn="1"/>
        </p:nvSpPr>
        <p:spPr bwMode="auto">
          <a:xfrm>
            <a:off x="2852435"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124" name="Text Box 39"/>
          <p:cNvSpPr txBox="1">
            <a:spLocks noChangeArrowheads="1"/>
          </p:cNvSpPr>
          <p:nvPr userDrawn="1"/>
        </p:nvSpPr>
        <p:spPr bwMode="auto">
          <a:xfrm>
            <a:off x="4332134"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Tree>
    <p:extLst>
      <p:ext uri="{BB962C8B-B14F-4D97-AF65-F5344CB8AC3E}">
        <p14:creationId xmlns:p14="http://schemas.microsoft.com/office/powerpoint/2010/main" val="2067124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4-Boxer no bumper no timin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57"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p:nvSpPr>
        <p:spPr bwMode="blackWhite">
          <a:xfrm>
            <a:off x="2185927" y="6389113"/>
            <a:ext cx="1260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&gt;=90% To Plan</a:t>
            </a:r>
          </a:p>
        </p:txBody>
      </p:sp>
      <p:sp>
        <p:nvSpPr>
          <p:cNvPr id="60" name="Text Box 366"/>
          <p:cNvSpPr txBox="1">
            <a:spLocks noChangeArrowheads="1"/>
          </p:cNvSpPr>
          <p:nvPr/>
        </p:nvSpPr>
        <p:spPr bwMode="blackWhite">
          <a:xfrm>
            <a:off x="4198118" y="6389113"/>
            <a:ext cx="17091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&lt;2%-Plan to Recover</a:t>
            </a:r>
          </a:p>
        </p:txBody>
      </p:sp>
      <p:sp>
        <p:nvSpPr>
          <p:cNvPr id="61" name="Text Box 367"/>
          <p:cNvSpPr txBox="1">
            <a:spLocks noChangeArrowheads="1"/>
          </p:cNvSpPr>
          <p:nvPr/>
        </p:nvSpPr>
        <p:spPr bwMode="blackWhite">
          <a:xfrm>
            <a:off x="6526880" y="6389113"/>
            <a:ext cx="16049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&gt;2% Unsatisfactory</a:t>
            </a:r>
          </a:p>
        </p:txBody>
      </p:sp>
      <p:sp>
        <p:nvSpPr>
          <p:cNvPr id="62"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cxnSp>
        <p:nvCxnSpPr>
          <p:cNvPr id="95" name="Straight Connector 94"/>
          <p:cNvCxnSpPr/>
          <p:nvPr/>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p:nvSpPr>
        <p:spPr bwMode="auto">
          <a:xfrm>
            <a:off x="827774" y="6413710"/>
            <a:ext cx="1707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5084503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4-Boxer W/bumper &amp; RYG no timing">
    <p:spTree>
      <p:nvGrpSpPr>
        <p:cNvPr id="1" name=""/>
        <p:cNvGrpSpPr/>
        <p:nvPr/>
      </p:nvGrpSpPr>
      <p:grpSpPr>
        <a:xfrm>
          <a:off x="0" y="0"/>
          <a:ext cx="0" cy="0"/>
          <a:chOff x="0" y="0"/>
          <a:chExt cx="0" cy="0"/>
        </a:xfrm>
      </p:grpSpPr>
      <p:sp>
        <p:nvSpPr>
          <p:cNvPr id="35" name="Rectangle 34"/>
          <p:cNvSpPr/>
          <p:nvPr userDrawn="1"/>
        </p:nvSpPr>
        <p:spPr>
          <a:xfrm>
            <a:off x="381000" y="5697252"/>
            <a:ext cx="11430000" cy="575532"/>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697252"/>
            <a:ext cx="11352212" cy="575532"/>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3"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5"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9"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0" name="Text Box 365"/>
          <p:cNvSpPr txBox="1">
            <a:spLocks noChangeArrowheads="1"/>
          </p:cNvSpPr>
          <p:nvPr userDrawn="1"/>
        </p:nvSpPr>
        <p:spPr bwMode="blackWhite">
          <a:xfrm>
            <a:off x="2185927" y="6389113"/>
            <a:ext cx="1260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&gt;=90% To Plan</a:t>
            </a:r>
          </a:p>
        </p:txBody>
      </p:sp>
      <p:sp>
        <p:nvSpPr>
          <p:cNvPr id="11" name="Text Box 366"/>
          <p:cNvSpPr txBox="1">
            <a:spLocks noChangeArrowheads="1"/>
          </p:cNvSpPr>
          <p:nvPr userDrawn="1"/>
        </p:nvSpPr>
        <p:spPr bwMode="blackWhite">
          <a:xfrm>
            <a:off x="4198118" y="6389113"/>
            <a:ext cx="17091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&lt;2%-Plan to Recover</a:t>
            </a:r>
          </a:p>
        </p:txBody>
      </p:sp>
      <p:sp>
        <p:nvSpPr>
          <p:cNvPr id="12" name="Text Box 367"/>
          <p:cNvSpPr txBox="1">
            <a:spLocks noChangeArrowheads="1"/>
          </p:cNvSpPr>
          <p:nvPr userDrawn="1"/>
        </p:nvSpPr>
        <p:spPr bwMode="blackWhite">
          <a:xfrm>
            <a:off x="6526880" y="6389113"/>
            <a:ext cx="16049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&gt;2% Unsatisfactory</a:t>
            </a:r>
          </a:p>
        </p:txBody>
      </p:sp>
      <p:sp>
        <p:nvSpPr>
          <p:cNvPr id="13"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4" name="TextBox 13"/>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5" name="TextBox 14"/>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16"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17"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cxnSp>
        <p:nvCxnSpPr>
          <p:cNvPr id="18" name="Straight Connector 17"/>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7"/>
          <p:cNvSpPr>
            <a:spLocks noChangeArrowheads="1"/>
          </p:cNvSpPr>
          <p:nvPr userDrawn="1"/>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23"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24"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25" name="Oval 24"/>
          <p:cNvSpPr/>
          <p:nvPr userDrawn="1"/>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26" name="Straight Connector 25"/>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userDrawn="1"/>
        </p:nvSpPr>
        <p:spPr bwMode="auto">
          <a:xfrm>
            <a:off x="827774" y="6413710"/>
            <a:ext cx="17075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3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01434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973086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2-Boxer with 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6"/>
          <p:cNvSpPr>
            <a:spLocks noGrp="1"/>
          </p:cNvSpPr>
          <p:nvPr>
            <p:ph type="body" sz="quarter" idx="11" hasCustomPrompt="1"/>
          </p:nvPr>
        </p:nvSpPr>
        <p:spPr>
          <a:xfrm>
            <a:off x="705628" y="1216282"/>
            <a:ext cx="4886316"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76215" y="4955755"/>
            <a:ext cx="467171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p:nvSpPr>
        <p:spPr bwMode="blackWhite">
          <a:xfrm>
            <a:off x="227594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p:nvSpPr>
        <p:spPr bwMode="blackWhite">
          <a:xfrm>
            <a:off x="3591356"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grpSp>
        <p:nvGrpSpPr>
          <p:cNvPr id="19" name="Group 18"/>
          <p:cNvGrpSpPr/>
          <p:nvPr/>
        </p:nvGrpSpPr>
        <p:grpSpPr>
          <a:xfrm>
            <a:off x="776218" y="1546076"/>
            <a:ext cx="10848144" cy="0"/>
            <a:chOff x="928616" y="4581960"/>
            <a:chExt cx="10848144" cy="0"/>
          </a:xfrm>
        </p:grpSpPr>
        <p:cxnSp>
          <p:nvCxnSpPr>
            <p:cNvPr id="20" name="Straight Connector 19"/>
            <p:cNvCxnSpPr/>
            <p:nvPr/>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28616" y="4581960"/>
              <a:ext cx="47797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p:nvSpPr>
        <p:spPr bwMode="blackWhite">
          <a:xfrm>
            <a:off x="4763852"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p:nvSpPr>
        <p:spPr bwMode="blackWhite">
          <a:xfrm>
            <a:off x="6507965" y="4980512"/>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2017</a:t>
            </a:r>
          </a:p>
        </p:txBody>
      </p:sp>
      <p:sp>
        <p:nvSpPr>
          <p:cNvPr id="24" name="Text Box 26"/>
          <p:cNvSpPr txBox="1">
            <a:spLocks noChangeArrowheads="1"/>
          </p:cNvSpPr>
          <p:nvPr/>
        </p:nvSpPr>
        <p:spPr bwMode="blackWhite">
          <a:xfrm>
            <a:off x="7237135" y="4967061"/>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2018</a:t>
            </a:r>
          </a:p>
        </p:txBody>
      </p:sp>
      <p:sp>
        <p:nvSpPr>
          <p:cNvPr id="25" name="Text Box 26"/>
          <p:cNvSpPr txBox="1">
            <a:spLocks noChangeArrowheads="1"/>
          </p:cNvSpPr>
          <p:nvPr/>
        </p:nvSpPr>
        <p:spPr bwMode="blackWhite">
          <a:xfrm>
            <a:off x="8034548" y="4975619"/>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2019</a:t>
            </a:r>
          </a:p>
        </p:txBody>
      </p:sp>
      <p:sp>
        <p:nvSpPr>
          <p:cNvPr id="26" name="Text Box 26"/>
          <p:cNvSpPr txBox="1">
            <a:spLocks noChangeArrowheads="1"/>
          </p:cNvSpPr>
          <p:nvPr/>
        </p:nvSpPr>
        <p:spPr bwMode="blackWhite">
          <a:xfrm>
            <a:off x="9531573" y="4967097"/>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2021</a:t>
            </a:r>
          </a:p>
        </p:txBody>
      </p:sp>
      <p:sp>
        <p:nvSpPr>
          <p:cNvPr id="27" name="Text Box 26"/>
          <p:cNvSpPr txBox="1">
            <a:spLocks noChangeArrowheads="1"/>
          </p:cNvSpPr>
          <p:nvPr/>
        </p:nvSpPr>
        <p:spPr bwMode="blackWhite">
          <a:xfrm>
            <a:off x="8796765" y="4965247"/>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2020</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1" name="Rectangle 27"/>
          <p:cNvSpPr>
            <a:spLocks noChangeArrowheads="1"/>
          </p:cNvSpPr>
          <p:nvPr/>
        </p:nvSpPr>
        <p:spPr bwMode="blackWhite">
          <a:xfrm>
            <a:off x="819309" y="1669202"/>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p:nvSpPr>
        <p:spPr>
          <a:xfrm>
            <a:off x="819309" y="1989105"/>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
        <p:nvSpPr>
          <p:cNvPr id="35" name="Rectangle 364"/>
          <p:cNvSpPr>
            <a:spLocks noChangeAspect="1" noChangeArrowheads="1"/>
          </p:cNvSpPr>
          <p:nvPr userDrawn="1"/>
        </p:nvSpPr>
        <p:spPr bwMode="blackWhite">
          <a:xfrm>
            <a:off x="8296665" y="6407972"/>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6" name="Text Box 363"/>
          <p:cNvSpPr txBox="1">
            <a:spLocks noChangeArrowheads="1"/>
          </p:cNvSpPr>
          <p:nvPr userDrawn="1"/>
        </p:nvSpPr>
        <p:spPr bwMode="blackWhite">
          <a:xfrm>
            <a:off x="8596110" y="6380855"/>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7" name="Text Box 365"/>
          <p:cNvSpPr txBox="1">
            <a:spLocks noChangeArrowheads="1"/>
          </p:cNvSpPr>
          <p:nvPr userDrawn="1"/>
        </p:nvSpPr>
        <p:spPr bwMode="blackWhite">
          <a:xfrm>
            <a:off x="2275947" y="6380855"/>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8" name="Text Box 366"/>
          <p:cNvSpPr txBox="1">
            <a:spLocks noChangeArrowheads="1"/>
          </p:cNvSpPr>
          <p:nvPr userDrawn="1"/>
        </p:nvSpPr>
        <p:spPr bwMode="blackWhite">
          <a:xfrm>
            <a:off x="4028547" y="6380855"/>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9" name="Text Box 367"/>
          <p:cNvSpPr txBox="1">
            <a:spLocks noChangeArrowheads="1"/>
          </p:cNvSpPr>
          <p:nvPr userDrawn="1"/>
        </p:nvSpPr>
        <p:spPr bwMode="blackWhite">
          <a:xfrm>
            <a:off x="6695547" y="6380855"/>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40" name="Rectangle 364"/>
          <p:cNvSpPr>
            <a:spLocks noChangeAspect="1" noChangeArrowheads="1"/>
          </p:cNvSpPr>
          <p:nvPr userDrawn="1"/>
        </p:nvSpPr>
        <p:spPr bwMode="blackWhite">
          <a:xfrm>
            <a:off x="6396583" y="6407972"/>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41" name="TextBox 40"/>
          <p:cNvSpPr txBox="1"/>
          <p:nvPr userDrawn="1"/>
        </p:nvSpPr>
        <p:spPr>
          <a:xfrm>
            <a:off x="8225436" y="6359895"/>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42" name="TextBox 41"/>
          <p:cNvSpPr txBox="1"/>
          <p:nvPr userDrawn="1"/>
        </p:nvSpPr>
        <p:spPr>
          <a:xfrm>
            <a:off x="8332525" y="6453348"/>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3" name="Rectangle 364"/>
          <p:cNvSpPr>
            <a:spLocks noChangeAspect="1" noChangeArrowheads="1"/>
          </p:cNvSpPr>
          <p:nvPr userDrawn="1"/>
        </p:nvSpPr>
        <p:spPr bwMode="blackWhite">
          <a:xfrm>
            <a:off x="3729583" y="6407972"/>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4" name="Rectangle 364"/>
          <p:cNvSpPr>
            <a:spLocks noChangeAspect="1" noChangeArrowheads="1"/>
          </p:cNvSpPr>
          <p:nvPr userDrawn="1"/>
        </p:nvSpPr>
        <p:spPr bwMode="blackWhite">
          <a:xfrm>
            <a:off x="1967636" y="6407972"/>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45" name="TextBox 44"/>
          <p:cNvSpPr txBox="1">
            <a:spLocks noChangeArrowheads="1"/>
          </p:cNvSpPr>
          <p:nvPr userDrawn="1"/>
        </p:nvSpPr>
        <p:spPr bwMode="auto">
          <a:xfrm>
            <a:off x="819309" y="6405452"/>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46" name="Text Box 26"/>
          <p:cNvSpPr txBox="1">
            <a:spLocks noChangeArrowheads="1"/>
          </p:cNvSpPr>
          <p:nvPr userDrawn="1"/>
        </p:nvSpPr>
        <p:spPr bwMode="blackWhite">
          <a:xfrm>
            <a:off x="10848230" y="4971972"/>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2023</a:t>
            </a:r>
          </a:p>
        </p:txBody>
      </p:sp>
      <p:sp>
        <p:nvSpPr>
          <p:cNvPr id="47" name="Text Box 26"/>
          <p:cNvSpPr txBox="1">
            <a:spLocks noChangeArrowheads="1"/>
          </p:cNvSpPr>
          <p:nvPr userDrawn="1"/>
        </p:nvSpPr>
        <p:spPr bwMode="blackWhite">
          <a:xfrm>
            <a:off x="10184266" y="4971972"/>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2022</a:t>
            </a:r>
          </a:p>
        </p:txBody>
      </p:sp>
    </p:spTree>
    <p:extLst>
      <p:ext uri="{BB962C8B-B14F-4D97-AF65-F5344CB8AC3E}">
        <p14:creationId xmlns:p14="http://schemas.microsoft.com/office/powerpoint/2010/main" val="3489218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_2-Boxer with RYG &amp; no timin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6"/>
          <p:cNvSpPr>
            <a:spLocks noGrp="1"/>
          </p:cNvSpPr>
          <p:nvPr>
            <p:ph type="body" sz="quarter" idx="11" hasCustomPrompt="1"/>
          </p:nvPr>
        </p:nvSpPr>
        <p:spPr>
          <a:xfrm>
            <a:off x="705628" y="1216282"/>
            <a:ext cx="4886316"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76215" y="4955755"/>
            <a:ext cx="467171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76218" y="1546076"/>
            <a:ext cx="10848144" cy="0"/>
            <a:chOff x="928616" y="4581960"/>
            <a:chExt cx="10848144" cy="0"/>
          </a:xfrm>
        </p:grpSpPr>
        <p:cxnSp>
          <p:nvCxnSpPr>
            <p:cNvPr id="20" name="Straight Connector 19"/>
            <p:cNvCxnSpPr/>
            <p:nvPr/>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28616" y="4581960"/>
              <a:ext cx="477972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1" name="Rectangle 27"/>
          <p:cNvSpPr>
            <a:spLocks noChangeArrowheads="1"/>
          </p:cNvSpPr>
          <p:nvPr/>
        </p:nvSpPr>
        <p:spPr bwMode="blackWhite">
          <a:xfrm>
            <a:off x="819309" y="1669202"/>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p:nvSpPr>
        <p:spPr>
          <a:xfrm>
            <a:off x="819309" y="1989105"/>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
        <p:nvSpPr>
          <p:cNvPr id="35" name="Rectangle 364"/>
          <p:cNvSpPr>
            <a:spLocks noChangeAspect="1" noChangeArrowheads="1"/>
          </p:cNvSpPr>
          <p:nvPr userDrawn="1"/>
        </p:nvSpPr>
        <p:spPr bwMode="blackWhite">
          <a:xfrm>
            <a:off x="8296665" y="6407972"/>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6" name="Text Box 363"/>
          <p:cNvSpPr txBox="1">
            <a:spLocks noChangeArrowheads="1"/>
          </p:cNvSpPr>
          <p:nvPr userDrawn="1"/>
        </p:nvSpPr>
        <p:spPr bwMode="blackWhite">
          <a:xfrm>
            <a:off x="8596110" y="6380855"/>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7" name="Text Box 365"/>
          <p:cNvSpPr txBox="1">
            <a:spLocks noChangeArrowheads="1"/>
          </p:cNvSpPr>
          <p:nvPr userDrawn="1"/>
        </p:nvSpPr>
        <p:spPr bwMode="blackWhite">
          <a:xfrm>
            <a:off x="2275947" y="6380855"/>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8" name="Text Box 366"/>
          <p:cNvSpPr txBox="1">
            <a:spLocks noChangeArrowheads="1"/>
          </p:cNvSpPr>
          <p:nvPr userDrawn="1"/>
        </p:nvSpPr>
        <p:spPr bwMode="blackWhite">
          <a:xfrm>
            <a:off x="4028547" y="6380855"/>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9" name="Text Box 367"/>
          <p:cNvSpPr txBox="1">
            <a:spLocks noChangeArrowheads="1"/>
          </p:cNvSpPr>
          <p:nvPr userDrawn="1"/>
        </p:nvSpPr>
        <p:spPr bwMode="blackWhite">
          <a:xfrm>
            <a:off x="6695547" y="6380855"/>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40" name="Rectangle 364"/>
          <p:cNvSpPr>
            <a:spLocks noChangeAspect="1" noChangeArrowheads="1"/>
          </p:cNvSpPr>
          <p:nvPr userDrawn="1"/>
        </p:nvSpPr>
        <p:spPr bwMode="blackWhite">
          <a:xfrm>
            <a:off x="6396583" y="6407972"/>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41" name="TextBox 40"/>
          <p:cNvSpPr txBox="1"/>
          <p:nvPr userDrawn="1"/>
        </p:nvSpPr>
        <p:spPr>
          <a:xfrm>
            <a:off x="8225436" y="6359895"/>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42" name="TextBox 41"/>
          <p:cNvSpPr txBox="1"/>
          <p:nvPr userDrawn="1"/>
        </p:nvSpPr>
        <p:spPr>
          <a:xfrm>
            <a:off x="8332525" y="6453348"/>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3" name="Rectangle 364"/>
          <p:cNvSpPr>
            <a:spLocks noChangeAspect="1" noChangeArrowheads="1"/>
          </p:cNvSpPr>
          <p:nvPr userDrawn="1"/>
        </p:nvSpPr>
        <p:spPr bwMode="blackWhite">
          <a:xfrm>
            <a:off x="3729583" y="6407972"/>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4" name="Rectangle 364"/>
          <p:cNvSpPr>
            <a:spLocks noChangeAspect="1" noChangeArrowheads="1"/>
          </p:cNvSpPr>
          <p:nvPr userDrawn="1"/>
        </p:nvSpPr>
        <p:spPr bwMode="blackWhite">
          <a:xfrm>
            <a:off x="1967636" y="6407972"/>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45" name="TextBox 44"/>
          <p:cNvSpPr txBox="1">
            <a:spLocks noChangeArrowheads="1"/>
          </p:cNvSpPr>
          <p:nvPr userDrawn="1"/>
        </p:nvSpPr>
        <p:spPr bwMode="auto">
          <a:xfrm>
            <a:off x="819309" y="6405452"/>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Tree>
    <p:extLst>
      <p:ext uri="{BB962C8B-B14F-4D97-AF65-F5344CB8AC3E}">
        <p14:creationId xmlns:p14="http://schemas.microsoft.com/office/powerpoint/2010/main" val="1132073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2-Boxer with 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p:nvGrpSpPr>
        <p:grpSpPr>
          <a:xfrm>
            <a:off x="776217" y="1546076"/>
            <a:ext cx="10848145" cy="0"/>
            <a:chOff x="928615" y="4581960"/>
            <a:chExt cx="10848145" cy="0"/>
          </a:xfrm>
        </p:grpSpPr>
        <p:cxnSp>
          <p:nvCxnSpPr>
            <p:cNvPr id="20" name="Straight Connector 19"/>
            <p:cNvCxnSpPr/>
            <p:nvPr/>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1" name="Rectangle 27"/>
          <p:cNvSpPr>
            <a:spLocks noChangeArrowheads="1"/>
          </p:cNvSpPr>
          <p:nvPr/>
        </p:nvSpPr>
        <p:spPr bwMode="blackWhite">
          <a:xfrm>
            <a:off x="819309" y="1669202"/>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p:nvSpPr>
        <p:spPr>
          <a:xfrm>
            <a:off x="819309" y="1989105"/>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40563563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3" name="TextBox 2"/>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4"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155760829"/>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Title with cap util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3" name="TextBox 2"/>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4"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grpSp>
        <p:nvGrpSpPr>
          <p:cNvPr id="6" name="Group 5"/>
          <p:cNvGrpSpPr/>
          <p:nvPr userDrawn="1"/>
        </p:nvGrpSpPr>
        <p:grpSpPr>
          <a:xfrm>
            <a:off x="1486582" y="6276973"/>
            <a:ext cx="9994896" cy="398347"/>
            <a:chOff x="1105654" y="6390160"/>
            <a:chExt cx="9994896" cy="398347"/>
          </a:xfrm>
        </p:grpSpPr>
        <p:grpSp>
          <p:nvGrpSpPr>
            <p:cNvPr id="7" name="Group 6"/>
            <p:cNvGrpSpPr/>
            <p:nvPr userDrawn="1"/>
          </p:nvGrpSpPr>
          <p:grpSpPr>
            <a:xfrm>
              <a:off x="1372995" y="6390160"/>
              <a:ext cx="9727555" cy="397220"/>
              <a:chOff x="2711695" y="6561826"/>
              <a:chExt cx="7387562" cy="397220"/>
            </a:xfrm>
          </p:grpSpPr>
          <p:sp>
            <p:nvSpPr>
              <p:cNvPr id="16" name="Text Box 363"/>
              <p:cNvSpPr txBox="1">
                <a:spLocks noChangeArrowheads="1"/>
              </p:cNvSpPr>
              <p:nvPr/>
            </p:nvSpPr>
            <p:spPr bwMode="blackWhite">
              <a:xfrm>
                <a:off x="8839174" y="6654762"/>
                <a:ext cx="1260083"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200" b="1" dirty="0">
                    <a:solidFill>
                      <a:srgbClr val="000000"/>
                    </a:solidFill>
                    <a:latin typeface="Arial" pitchFamily="34" charset="0"/>
                  </a:rPr>
                  <a:t>Change From / To</a:t>
                </a:r>
              </a:p>
            </p:txBody>
          </p:sp>
          <p:sp>
            <p:nvSpPr>
              <p:cNvPr id="17" name="Text Box 365"/>
              <p:cNvSpPr txBox="1">
                <a:spLocks noChangeArrowheads="1"/>
              </p:cNvSpPr>
              <p:nvPr/>
            </p:nvSpPr>
            <p:spPr bwMode="blackWhite">
              <a:xfrm>
                <a:off x="2711695" y="6682047"/>
                <a:ext cx="1118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200" b="1" baseline="0" dirty="0">
                    <a:solidFill>
                      <a:srgbClr val="000000"/>
                    </a:solidFill>
                    <a:latin typeface="Arial" pitchFamily="34" charset="0"/>
                  </a:rPr>
                  <a:t>90 - 100% To Plan</a:t>
                </a:r>
                <a:endParaRPr lang="en-US" sz="1200" b="1" dirty="0">
                  <a:solidFill>
                    <a:srgbClr val="000000"/>
                  </a:solidFill>
                  <a:latin typeface="Arial" pitchFamily="34" charset="0"/>
                </a:endParaRPr>
              </a:p>
            </p:txBody>
          </p:sp>
          <p:sp>
            <p:nvSpPr>
              <p:cNvPr id="18" name="Text Box 366"/>
              <p:cNvSpPr txBox="1">
                <a:spLocks noChangeArrowheads="1"/>
              </p:cNvSpPr>
              <p:nvPr/>
            </p:nvSpPr>
            <p:spPr bwMode="blackWhite">
              <a:xfrm>
                <a:off x="4665378" y="6654762"/>
                <a:ext cx="12105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200" b="1" dirty="0">
                    <a:solidFill>
                      <a:srgbClr val="000000"/>
                    </a:solidFill>
                    <a:latin typeface="Arial" pitchFamily="34" charset="0"/>
                  </a:rPr>
                  <a:t>85 - 90% To Plan</a:t>
                </a:r>
              </a:p>
            </p:txBody>
          </p:sp>
          <p:sp>
            <p:nvSpPr>
              <p:cNvPr id="19" name="TextBox 18"/>
              <p:cNvSpPr txBox="1"/>
              <p:nvPr/>
            </p:nvSpPr>
            <p:spPr>
              <a:xfrm>
                <a:off x="8233901" y="6561826"/>
                <a:ext cx="184683" cy="230832"/>
              </a:xfrm>
              <a:prstGeom prst="rect">
                <a:avLst/>
              </a:prstGeom>
              <a:noFill/>
            </p:spPr>
            <p:txBody>
              <a:bodyPr wrap="none" rtlCol="0">
                <a:spAutoFit/>
              </a:bodyPr>
              <a:lstStyle/>
              <a:p>
                <a:pPr fontAlgn="auto">
                  <a:spcBef>
                    <a:spcPts val="0"/>
                  </a:spcBef>
                  <a:spcAft>
                    <a:spcPts val="0"/>
                  </a:spcAft>
                  <a:defRPr/>
                </a:pPr>
                <a:endParaRPr lang="en-US" sz="900" b="1" kern="0" dirty="0">
                  <a:solidFill>
                    <a:sysClr val="windowText" lastClr="000000"/>
                  </a:solidFill>
                  <a:latin typeface="Arial"/>
                  <a:cs typeface="Arial" pitchFamily="34" charset="0"/>
                </a:endParaRPr>
              </a:p>
            </p:txBody>
          </p:sp>
        </p:grpSp>
        <p:sp>
          <p:nvSpPr>
            <p:cNvPr id="8" name="Rectangle 364"/>
            <p:cNvSpPr>
              <a:spLocks noChangeAspect="1" noChangeArrowheads="1"/>
            </p:cNvSpPr>
            <p:nvPr userDrawn="1"/>
          </p:nvSpPr>
          <p:spPr bwMode="blackWhite">
            <a:xfrm>
              <a:off x="1105654" y="6538708"/>
              <a:ext cx="222822" cy="222764"/>
            </a:xfrm>
            <a:prstGeom prst="rect">
              <a:avLst/>
            </a:prstGeom>
            <a:solidFill>
              <a:srgbClr val="008000"/>
            </a:soli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r>
                <a:rPr lang="en-US" sz="1200" b="1" kern="0" dirty="0">
                  <a:solidFill>
                    <a:srgbClr val="000000"/>
                  </a:solidFill>
                  <a:latin typeface="Arial"/>
                </a:rPr>
                <a:t>G</a:t>
              </a:r>
            </a:p>
          </p:txBody>
        </p:sp>
        <p:sp>
          <p:nvSpPr>
            <p:cNvPr id="9" name="Rectangle 364"/>
            <p:cNvSpPr>
              <a:spLocks noChangeAspect="1" noChangeArrowheads="1"/>
            </p:cNvSpPr>
            <p:nvPr userDrawn="1"/>
          </p:nvSpPr>
          <p:spPr bwMode="blackWhite">
            <a:xfrm>
              <a:off x="3671956" y="6510528"/>
              <a:ext cx="222822" cy="222764"/>
            </a:xfrm>
            <a:prstGeom prst="rect">
              <a:avLst/>
            </a:prstGeom>
            <a:solidFill>
              <a:srgbClr val="FFFF00"/>
            </a:soli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r>
                <a:rPr lang="en-US" sz="1200" b="1" kern="0" dirty="0">
                  <a:solidFill>
                    <a:srgbClr val="000000"/>
                  </a:solidFill>
                  <a:latin typeface="Arial"/>
                </a:rPr>
                <a:t>Y</a:t>
              </a:r>
            </a:p>
          </p:txBody>
        </p:sp>
        <p:sp>
          <p:nvSpPr>
            <p:cNvPr id="10" name="Rectangle 364"/>
            <p:cNvSpPr>
              <a:spLocks noChangeAspect="1" noChangeArrowheads="1"/>
            </p:cNvSpPr>
            <p:nvPr userDrawn="1"/>
          </p:nvSpPr>
          <p:spPr bwMode="blackWhite">
            <a:xfrm>
              <a:off x="6485246" y="6510528"/>
              <a:ext cx="222822" cy="222764"/>
            </a:xfrm>
            <a:prstGeom prst="rect">
              <a:avLst/>
            </a:prstGeom>
            <a:solidFill>
              <a:srgbClr val="FF0000"/>
            </a:soli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r>
                <a:rPr lang="en-US" sz="1200" b="1" kern="0" dirty="0">
                  <a:solidFill>
                    <a:srgbClr val="000000"/>
                  </a:solidFill>
                  <a:latin typeface="Arial"/>
                </a:rPr>
                <a:t>R</a:t>
              </a:r>
            </a:p>
          </p:txBody>
        </p:sp>
        <p:sp>
          <p:nvSpPr>
            <p:cNvPr id="11" name="Text Box 366"/>
            <p:cNvSpPr txBox="1">
              <a:spLocks noChangeArrowheads="1"/>
            </p:cNvSpPr>
            <p:nvPr userDrawn="1"/>
          </p:nvSpPr>
          <p:spPr bwMode="blackWhite">
            <a:xfrm>
              <a:off x="6790332" y="6483096"/>
              <a:ext cx="2221992"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l" eaLnBrk="1" hangingPunct="1"/>
              <a:r>
                <a:rPr lang="en-US" sz="1200" b="1" dirty="0">
                  <a:solidFill>
                    <a:srgbClr val="000000"/>
                  </a:solidFill>
                  <a:latin typeface="Arial" pitchFamily="34" charset="0"/>
                </a:rPr>
                <a:t>&lt;85% or &gt;100% To</a:t>
              </a:r>
              <a:r>
                <a:rPr lang="en-US" sz="1200" b="1" baseline="0" dirty="0">
                  <a:solidFill>
                    <a:srgbClr val="000000"/>
                  </a:solidFill>
                  <a:latin typeface="Arial" pitchFamily="34" charset="0"/>
                </a:rPr>
                <a:t> Plan</a:t>
              </a:r>
              <a:endParaRPr lang="en-US" sz="1200" b="1" dirty="0">
                <a:solidFill>
                  <a:srgbClr val="000000"/>
                </a:solidFill>
                <a:latin typeface="Arial" pitchFamily="34" charset="0"/>
              </a:endParaRPr>
            </a:p>
          </p:txBody>
        </p:sp>
        <p:grpSp>
          <p:nvGrpSpPr>
            <p:cNvPr id="12" name="Group 11"/>
            <p:cNvGrpSpPr/>
            <p:nvPr userDrawn="1"/>
          </p:nvGrpSpPr>
          <p:grpSpPr>
            <a:xfrm>
              <a:off x="9155403" y="6464222"/>
              <a:ext cx="375209" cy="324285"/>
              <a:chOff x="8233901" y="6561826"/>
              <a:chExt cx="375111" cy="324285"/>
            </a:xfrm>
          </p:grpSpPr>
          <p:sp>
            <p:nvSpPr>
              <p:cNvPr id="13" name="Rectangle 364"/>
              <p:cNvSpPr>
                <a:spLocks noChangeAspect="1" noChangeArrowheads="1"/>
              </p:cNvSpPr>
              <p:nvPr/>
            </p:nvSpPr>
            <p:spPr bwMode="blackWhite">
              <a:xfrm>
                <a:off x="8305130" y="6609903"/>
                <a:ext cx="222764" cy="222764"/>
              </a:xfrm>
              <a:prstGeom prst="rect">
                <a:avLst/>
              </a:prstGeom>
              <a:gradFill>
                <a:gsLst>
                  <a:gs pos="49000">
                    <a:srgbClr val="FFFF00"/>
                  </a:gs>
                  <a:gs pos="51000">
                    <a:srgbClr val="FF0000"/>
                  </a:gs>
                </a:gsLst>
                <a:lin ang="2700000" scaled="1"/>
              </a:gradFill>
              <a:ln w="9525">
                <a:solidFill>
                  <a:sysClr val="windowText" lastClr="000000"/>
                </a:solidFill>
                <a:miter lim="800000"/>
                <a:headEnd/>
                <a:tailEnd/>
              </a:ln>
              <a:effectLst/>
            </p:spPr>
            <p:txBody>
              <a:bodyPr wrap="none" anchor="ctr" anchorCtr="1"/>
              <a:lstStyle/>
              <a:p>
                <a:pPr algn="ctr" fontAlgn="auto">
                  <a:spcBef>
                    <a:spcPts val="0"/>
                  </a:spcBef>
                  <a:spcAft>
                    <a:spcPts val="0"/>
                  </a:spcAft>
                  <a:defRPr/>
                </a:pPr>
                <a:endParaRPr lang="en-US" sz="800" b="1" kern="0" dirty="0">
                  <a:solidFill>
                    <a:srgbClr val="000000"/>
                  </a:solidFill>
                  <a:latin typeface="Arial"/>
                </a:endParaRPr>
              </a:p>
            </p:txBody>
          </p:sp>
          <p:sp>
            <p:nvSpPr>
              <p:cNvPr id="14" name="TextBox 13"/>
              <p:cNvSpPr txBox="1"/>
              <p:nvPr/>
            </p:nvSpPr>
            <p:spPr>
              <a:xfrm>
                <a:off x="8233901" y="6561826"/>
                <a:ext cx="261610" cy="230832"/>
              </a:xfrm>
              <a:prstGeom prst="rect">
                <a:avLst/>
              </a:prstGeom>
              <a:noFill/>
            </p:spPr>
            <p:txBody>
              <a:bodyPr wrap="none" rtlCol="0">
                <a:spAutoFit/>
              </a:bodyPr>
              <a:lstStyle/>
              <a:p>
                <a:pPr fontAlgn="auto">
                  <a:spcBef>
                    <a:spcPts val="0"/>
                  </a:spcBef>
                  <a:spcAft>
                    <a:spcPts val="0"/>
                  </a:spcAft>
                  <a:defRPr/>
                </a:pPr>
                <a:r>
                  <a:rPr lang="en-US" sz="900" b="1" kern="0" dirty="0">
                    <a:solidFill>
                      <a:sysClr val="windowText" lastClr="000000"/>
                    </a:solidFill>
                    <a:latin typeface="Arial"/>
                    <a:cs typeface="Arial" pitchFamily="34" charset="0"/>
                  </a:rPr>
                  <a:t>Y</a:t>
                </a:r>
              </a:p>
            </p:txBody>
          </p:sp>
          <p:sp>
            <p:nvSpPr>
              <p:cNvPr id="15" name="TextBox 14"/>
              <p:cNvSpPr txBox="1"/>
              <p:nvPr/>
            </p:nvSpPr>
            <p:spPr>
              <a:xfrm>
                <a:off x="8340990" y="6655279"/>
                <a:ext cx="268022" cy="230832"/>
              </a:xfrm>
              <a:prstGeom prst="rect">
                <a:avLst/>
              </a:prstGeom>
              <a:noFill/>
            </p:spPr>
            <p:txBody>
              <a:bodyPr wrap="none" rtlCol="0">
                <a:spAutoFit/>
              </a:bodyPr>
              <a:lstStyle/>
              <a:p>
                <a:pPr fontAlgn="auto">
                  <a:spcBef>
                    <a:spcPts val="0"/>
                  </a:spcBef>
                  <a:spcAft>
                    <a:spcPts val="0"/>
                  </a:spcAft>
                  <a:defRPr/>
                </a:pPr>
                <a:r>
                  <a:rPr lang="en-US" sz="900" b="1" kern="0" dirty="0">
                    <a:solidFill>
                      <a:sysClr val="windowText" lastClr="000000"/>
                    </a:solidFill>
                    <a:latin typeface="Arial"/>
                    <a:cs typeface="Arial" pitchFamily="34" charset="0"/>
                  </a:rPr>
                  <a:t>R</a:t>
                </a:r>
              </a:p>
            </p:txBody>
          </p:sp>
        </p:grpSp>
      </p:grpSp>
    </p:spTree>
    <p:extLst>
      <p:ext uri="{BB962C8B-B14F-4D97-AF65-F5344CB8AC3E}">
        <p14:creationId xmlns:p14="http://schemas.microsoft.com/office/powerpoint/2010/main" val="60745168"/>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136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12" name="TextBox 11"/>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3"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4960294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Text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12" name="Content Placeholder 2"/>
          <p:cNvSpPr>
            <a:spLocks noGrp="1"/>
          </p:cNvSpPr>
          <p:nvPr>
            <p:ph idx="1"/>
          </p:nvPr>
        </p:nvSpPr>
        <p:spPr>
          <a:xfrm>
            <a:off x="640080" y="1097280"/>
            <a:ext cx="10835640" cy="420624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4"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164699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0" name="Text Placeholder 16"/>
          <p:cNvSpPr>
            <a:spLocks noGrp="1"/>
          </p:cNvSpPr>
          <p:nvPr>
            <p:ph type="body" sz="quarter" idx="11" hasCustomPrompt="1"/>
          </p:nvPr>
        </p:nvSpPr>
        <p:spPr>
          <a:xfrm>
            <a:off x="838200" y="1535567"/>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2" name="Straight Connector 11"/>
          <p:cNvCxnSpPr/>
          <p:nvPr/>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38200" y="1862928"/>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6388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Boxer w_bump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0" name="Text Placeholder 16"/>
          <p:cNvSpPr>
            <a:spLocks noGrp="1"/>
          </p:cNvSpPr>
          <p:nvPr>
            <p:ph type="body" sz="quarter" idx="11" hasCustomPrompt="1"/>
          </p:nvPr>
        </p:nvSpPr>
        <p:spPr>
          <a:xfrm>
            <a:off x="838200" y="1313143"/>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2" name="Straight Connector 11"/>
          <p:cNvCxnSpPr/>
          <p:nvPr/>
        </p:nvCxnSpPr>
        <p:spPr>
          <a:xfrm flipH="1">
            <a:off x="838200" y="5041520"/>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38200" y="164050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5"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5164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3DAA49-9AA7-4DAF-A74C-F3AAD81F83D8}"/>
              </a:ext>
            </a:extLst>
          </p:cNvPr>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0" smtClean="0">
                <a:solidFill>
                  <a:schemeClr val="tx1"/>
                </a:solidFill>
              </a:rPr>
              <a:pPr lvl="0" algn="r"/>
              <a:t>‹#›</a:t>
            </a:fld>
            <a:endParaRPr lang="en-US" altLang="en-US" sz="1100" b="1" i="0" dirty="0">
              <a:solidFill>
                <a:schemeClr val="tx1"/>
              </a:solidFill>
            </a:endParaRPr>
          </a:p>
        </p:txBody>
      </p:sp>
    </p:spTree>
    <p:extLst>
      <p:ext uri="{BB962C8B-B14F-4D97-AF65-F5344CB8AC3E}">
        <p14:creationId xmlns:p14="http://schemas.microsoft.com/office/powerpoint/2010/main" val="8725849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8" name="Text Placeholder 7"/>
          <p:cNvSpPr txBox="1">
            <a:spLocks/>
          </p:cNvSpPr>
          <p:nvPr/>
        </p:nvSpPr>
        <p:spPr>
          <a:xfrm>
            <a:off x="915893" y="6576595"/>
            <a:ext cx="4700544" cy="255409"/>
          </a:xfrm>
          <a:prstGeom prst="rect">
            <a:avLst/>
          </a:prstGeom>
        </p:spPr>
        <p:txBody>
          <a:bodyPr lIns="0">
            <a:noAutofit/>
          </a:bodyPr>
          <a:lstStyle>
            <a:lvl1pPr indent="0" algn="ctr">
              <a:lnSpc>
                <a:spcPct val="90000"/>
              </a:lnSpc>
              <a:spcBef>
                <a:spcPts val="1000"/>
              </a:spcBef>
              <a:buFont typeface="Arial"/>
              <a:buNone/>
              <a:defRPr sz="700" b="0" i="0" spc="0" baseline="0">
                <a:solidFill>
                  <a:schemeClr val="accent4">
                    <a:lumMod val="50000"/>
                  </a:schemeClr>
                </a:solidFill>
                <a:latin typeface="+mj-lt"/>
                <a:ea typeface="Ford Antenna Cond" charset="0"/>
                <a:cs typeface="Ford Antenna Cond" charset="0"/>
              </a:defRPr>
            </a:lvl1pPr>
            <a:lvl2pPr marL="115888" indent="-115888">
              <a:lnSpc>
                <a:spcPct val="90000"/>
              </a:lnSpc>
              <a:spcBef>
                <a:spcPts val="500"/>
              </a:spcBef>
              <a:buFont typeface="Arial"/>
              <a:buChar char="•"/>
              <a:tabLst/>
              <a:defRPr sz="1600" spc="0">
                <a:ea typeface="Ford Antenna" charset="0"/>
                <a:cs typeface="Ford Antenna" charset="0"/>
              </a:defRPr>
            </a:lvl2pPr>
            <a:lvl3pPr marL="401638" indent="-158750">
              <a:lnSpc>
                <a:spcPct val="90000"/>
              </a:lnSpc>
              <a:spcBef>
                <a:spcPts val="500"/>
              </a:spcBef>
              <a:buFont typeface="Arial"/>
              <a:buChar char="•"/>
              <a:tabLst/>
              <a:defRPr sz="1600" spc="0">
                <a:ea typeface="Ford Antenna" charset="0"/>
                <a:cs typeface="Ford Antenna" charset="0"/>
              </a:defRPr>
            </a:lvl3pPr>
            <a:lvl4pPr marL="1600200" indent="-228600">
              <a:lnSpc>
                <a:spcPct val="90000"/>
              </a:lnSpc>
              <a:spcBef>
                <a:spcPts val="500"/>
              </a:spcBef>
              <a:buFont typeface="Arial"/>
              <a:buChar char="•"/>
              <a:defRPr sz="1200">
                <a:latin typeface="Ford Antenna" charset="0"/>
                <a:ea typeface="Ford Antenna" charset="0"/>
                <a:cs typeface="Ford Antenna" charset="0"/>
              </a:defRPr>
            </a:lvl4pPr>
            <a:lvl5pPr marL="2057400" indent="-228600">
              <a:lnSpc>
                <a:spcPct val="90000"/>
              </a:lnSpc>
              <a:spcBef>
                <a:spcPts val="500"/>
              </a:spcBef>
              <a:buFont typeface="Arial"/>
              <a:buChar char="•"/>
              <a:defRPr sz="1200">
                <a:latin typeface="Ford Antenna" charset="0"/>
                <a:ea typeface="Ford Antenna" charset="0"/>
                <a:cs typeface="Ford Antenna"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altLang="zh-CN" sz="700" b="0" i="0" u="none" strike="noStrike" kern="1200" cap="none" spc="0" normalizeH="0" baseline="0" noProof="0" dirty="0">
                <a:ln>
                  <a:noFill/>
                </a:ln>
                <a:solidFill>
                  <a:srgbClr val="C8CCD1">
                    <a:lumMod val="50000"/>
                  </a:srgbClr>
                </a:solidFill>
                <a:effectLst/>
                <a:uLnTx/>
                <a:uFillTx/>
                <a:latin typeface="Arial" panose="020B0604020202020204"/>
              </a:rPr>
              <a:t>The information contained herein does not constitute the Company’s forecast of financial performance and has been prepared solely for business planning purposes to determine actions the Company may take to meet its plan</a:t>
            </a:r>
          </a:p>
        </p:txBody>
      </p:sp>
      <p:cxnSp>
        <p:nvCxnSpPr>
          <p:cNvPr id="12" name="Straight Connector 11"/>
          <p:cNvCxnSpPr/>
          <p:nvPr/>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73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p:nvGrpSpPr>
        <p:grpSpPr>
          <a:xfrm>
            <a:off x="776217" y="1546076"/>
            <a:ext cx="10848145" cy="0"/>
            <a:chOff x="928615" y="4581960"/>
            <a:chExt cx="10848145" cy="0"/>
          </a:xfrm>
        </p:grpSpPr>
        <p:cxnSp>
          <p:nvCxnSpPr>
            <p:cNvPr id="20" name="Straight Connector 19"/>
            <p:cNvCxnSpPr/>
            <p:nvPr/>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1" name="Rectangle 27"/>
          <p:cNvSpPr>
            <a:spLocks noChangeArrowheads="1"/>
          </p:cNvSpPr>
          <p:nvPr/>
        </p:nvSpPr>
        <p:spPr bwMode="blackWhite">
          <a:xfrm>
            <a:off x="819309" y="1669202"/>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p:nvSpPr>
        <p:spPr>
          <a:xfrm>
            <a:off x="819309" y="1989105"/>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19789334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Boxer w_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76217" y="1546076"/>
            <a:ext cx="10848145" cy="0"/>
            <a:chOff x="928615" y="4581960"/>
            <a:chExt cx="10848145" cy="0"/>
          </a:xfrm>
        </p:grpSpPr>
        <p:cxnSp>
          <p:nvCxnSpPr>
            <p:cNvPr id="20" name="Straight Connector 19"/>
            <p:cNvCxnSpPr/>
            <p:nvPr/>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634120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6"/>
          <p:cNvSpPr>
            <a:spLocks noGrp="1"/>
          </p:cNvSpPr>
          <p:nvPr>
            <p:ph type="body" sz="quarter" idx="12" hasCustomPrompt="1"/>
          </p:nvPr>
        </p:nvSpPr>
        <p:spPr>
          <a:xfrm>
            <a:off x="7833651"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7991593" y="4955755"/>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71456"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991593" y="1546076"/>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71456"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cxnSp>
        <p:nvCxnSpPr>
          <p:cNvPr id="16" name="Straight Connector 15"/>
          <p:cNvCxnSpPr/>
          <p:nvPr/>
        </p:nvCxnSpPr>
        <p:spPr>
          <a:xfrm flipH="1">
            <a:off x="4452080"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52080"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813816"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2" name="Text Placeholder 16"/>
          <p:cNvSpPr>
            <a:spLocks noGrp="1"/>
          </p:cNvSpPr>
          <p:nvPr>
            <p:ph type="body" sz="quarter" idx="15" hasCustomPrompt="1"/>
          </p:nvPr>
        </p:nvSpPr>
        <p:spPr>
          <a:xfrm>
            <a:off x="4294440"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3" name="Text Box 15"/>
          <p:cNvSpPr txBox="1">
            <a:spLocks noChangeArrowheads="1"/>
          </p:cNvSpPr>
          <p:nvPr/>
        </p:nvSpPr>
        <p:spPr bwMode="auto">
          <a:xfrm>
            <a:off x="2232341"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4" name="Text Box 16"/>
          <p:cNvSpPr txBox="1">
            <a:spLocks noChangeArrowheads="1"/>
          </p:cNvSpPr>
          <p:nvPr/>
        </p:nvSpPr>
        <p:spPr bwMode="auto">
          <a:xfrm>
            <a:off x="1175323"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	</a:t>
            </a:r>
          </a:p>
        </p:txBody>
      </p:sp>
      <p:sp>
        <p:nvSpPr>
          <p:cNvPr id="25" name="Text Box 15"/>
          <p:cNvSpPr txBox="1">
            <a:spLocks noChangeArrowheads="1"/>
          </p:cNvSpPr>
          <p:nvPr/>
        </p:nvSpPr>
        <p:spPr bwMode="auto">
          <a:xfrm>
            <a:off x="330080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26" name="Text Box 15"/>
          <p:cNvSpPr txBox="1">
            <a:spLocks noChangeArrowheads="1"/>
          </p:cNvSpPr>
          <p:nvPr/>
        </p:nvSpPr>
        <p:spPr bwMode="auto">
          <a:xfrm>
            <a:off x="571210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7" name="Text Box 16"/>
          <p:cNvSpPr txBox="1">
            <a:spLocks noChangeArrowheads="1"/>
          </p:cNvSpPr>
          <p:nvPr/>
        </p:nvSpPr>
        <p:spPr bwMode="auto">
          <a:xfrm>
            <a:off x="4637531"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1" name="Text Box 15"/>
          <p:cNvSpPr txBox="1">
            <a:spLocks noChangeArrowheads="1"/>
          </p:cNvSpPr>
          <p:nvPr/>
        </p:nvSpPr>
        <p:spPr bwMode="auto">
          <a:xfrm>
            <a:off x="678058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32" name="Text Box 15"/>
          <p:cNvSpPr txBox="1">
            <a:spLocks noChangeArrowheads="1"/>
          </p:cNvSpPr>
          <p:nvPr/>
        </p:nvSpPr>
        <p:spPr bwMode="auto">
          <a:xfrm>
            <a:off x="924947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33" name="Text Box 16"/>
          <p:cNvSpPr txBox="1">
            <a:spLocks noChangeArrowheads="1"/>
          </p:cNvSpPr>
          <p:nvPr/>
        </p:nvSpPr>
        <p:spPr bwMode="auto">
          <a:xfrm>
            <a:off x="817986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4" name="Text Box 15"/>
          <p:cNvSpPr txBox="1">
            <a:spLocks noChangeArrowheads="1"/>
          </p:cNvSpPr>
          <p:nvPr/>
        </p:nvSpPr>
        <p:spPr bwMode="auto">
          <a:xfrm>
            <a:off x="1032099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Tree>
    <p:extLst>
      <p:ext uri="{BB962C8B-B14F-4D97-AF65-F5344CB8AC3E}">
        <p14:creationId xmlns:p14="http://schemas.microsoft.com/office/powerpoint/2010/main" val="15131571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4-Boxer w/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57"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245975"/>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565878"/>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109" name="TextBox 108"/>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1" name="Picture 1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027567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Box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7" name="Text Box 37"/>
          <p:cNvSpPr txBox="1">
            <a:spLocks noChangeArrowheads="1"/>
          </p:cNvSpPr>
          <p:nvPr/>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245975"/>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565878"/>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sp>
        <p:nvSpPr>
          <p:cNvPr id="52" name="TextBox 51"/>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6077528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4-Boxer no bump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57"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1869855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4-Boxer 1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7" name="Text Box 37"/>
          <p:cNvSpPr txBox="1">
            <a:spLocks noChangeArrowheads="1"/>
          </p:cNvSpPr>
          <p:nvPr/>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1"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2" name="Picture 5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8626335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4-Boxer middle memo no bump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378204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378319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7" name="Text Box 37"/>
          <p:cNvSpPr txBox="1">
            <a:spLocks noChangeArrowheads="1"/>
          </p:cNvSpPr>
          <p:nvPr/>
        </p:nvSpPr>
        <p:spPr bwMode="auto">
          <a:xfrm>
            <a:off x="78455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p:nvSpPr>
        <p:spPr bwMode="auto">
          <a:xfrm>
            <a:off x="2209365"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p:nvSpPr>
        <p:spPr bwMode="auto">
          <a:xfrm>
            <a:off x="3674638" y="2996876"/>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p:nvSpPr>
        <p:spPr bwMode="auto">
          <a:xfrm>
            <a:off x="1496559" y="2996876"/>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p:nvSpPr>
        <p:spPr bwMode="auto">
          <a:xfrm>
            <a:off x="5140615"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p:nvSpPr>
        <p:spPr bwMode="auto">
          <a:xfrm>
            <a:off x="2933586"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p:nvSpPr>
        <p:spPr bwMode="auto">
          <a:xfrm>
            <a:off x="4413285"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p:nvSpPr>
        <p:spPr bwMode="auto">
          <a:xfrm>
            <a:off x="78866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p:nvSpPr>
        <p:spPr bwMode="auto">
          <a:xfrm>
            <a:off x="2213481"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p:nvSpPr>
        <p:spPr bwMode="auto">
          <a:xfrm>
            <a:off x="3678754" y="5644571"/>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p:nvSpPr>
        <p:spPr bwMode="auto">
          <a:xfrm>
            <a:off x="1500675" y="5644571"/>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p:nvSpPr>
        <p:spPr bwMode="auto">
          <a:xfrm>
            <a:off x="5144731"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p:nvSpPr>
        <p:spPr bwMode="auto">
          <a:xfrm>
            <a:off x="2937702"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p:nvSpPr>
        <p:spPr bwMode="auto">
          <a:xfrm>
            <a:off x="4417401"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p:nvSpPr>
        <p:spPr bwMode="auto">
          <a:xfrm>
            <a:off x="6405227"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p:nvSpPr>
        <p:spPr bwMode="auto">
          <a:xfrm>
            <a:off x="783003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p:nvSpPr>
        <p:spPr bwMode="auto">
          <a:xfrm>
            <a:off x="9295312" y="5644571"/>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p:nvSpPr>
        <p:spPr bwMode="auto">
          <a:xfrm>
            <a:off x="7117233" y="5644571"/>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p:nvSpPr>
        <p:spPr bwMode="auto">
          <a:xfrm>
            <a:off x="1076128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p:nvSpPr>
        <p:spPr bwMode="auto">
          <a:xfrm>
            <a:off x="8554260"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p:nvSpPr>
        <p:spPr bwMode="auto">
          <a:xfrm>
            <a:off x="10033959" y="564457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p:nvSpPr>
        <p:spPr bwMode="auto">
          <a:xfrm>
            <a:off x="6401111"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p:nvSpPr>
        <p:spPr bwMode="auto">
          <a:xfrm>
            <a:off x="782592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p:nvSpPr>
        <p:spPr bwMode="auto">
          <a:xfrm>
            <a:off x="9291196" y="2996876"/>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p:nvSpPr>
        <p:spPr bwMode="auto">
          <a:xfrm>
            <a:off x="7113117" y="2996876"/>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p:nvSpPr>
        <p:spPr bwMode="auto">
          <a:xfrm>
            <a:off x="1075717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p:nvSpPr>
        <p:spPr bwMode="auto">
          <a:xfrm>
            <a:off x="8550144"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p:nvSpPr>
        <p:spPr bwMode="auto">
          <a:xfrm>
            <a:off x="10029843" y="2996876"/>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p:nvCxnSpPr>
        <p:spPr>
          <a:xfrm flipH="1">
            <a:off x="6325167" y="301144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301144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68694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68694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503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1823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409188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409188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1"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2" name="Picture 5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818767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4-Boxer two-row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59"/>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6"/>
          <p:cNvSpPr>
            <a:spLocks noGrp="1"/>
          </p:cNvSpPr>
          <p:nvPr>
            <p:ph type="body" sz="quarter" idx="11" hasCustomPrompt="1"/>
          </p:nvPr>
        </p:nvSpPr>
        <p:spPr>
          <a:xfrm>
            <a:off x="741941" y="1495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7" name="Text Placeholder 16"/>
          <p:cNvSpPr>
            <a:spLocks noGrp="1"/>
          </p:cNvSpPr>
          <p:nvPr>
            <p:ph type="body" sz="quarter" idx="12" hasCustomPrompt="1"/>
          </p:nvPr>
        </p:nvSpPr>
        <p:spPr>
          <a:xfrm>
            <a:off x="736684" y="4039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8" name="Text Placeholder 16"/>
          <p:cNvSpPr>
            <a:spLocks noGrp="1"/>
          </p:cNvSpPr>
          <p:nvPr>
            <p:ph type="body" sz="quarter" idx="13" hasCustomPrompt="1"/>
          </p:nvPr>
        </p:nvSpPr>
        <p:spPr>
          <a:xfrm>
            <a:off x="6404594" y="1500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9" name="Text Placeholder 16"/>
          <p:cNvSpPr>
            <a:spLocks noGrp="1"/>
          </p:cNvSpPr>
          <p:nvPr>
            <p:ph type="body" sz="quarter" idx="14" hasCustomPrompt="1"/>
          </p:nvPr>
        </p:nvSpPr>
        <p:spPr>
          <a:xfrm>
            <a:off x="6399337" y="4040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57" name="Rectangle 364"/>
          <p:cNvSpPr>
            <a:spLocks noChangeAspect="1" noChangeArrowheads="1"/>
          </p:cNvSpPr>
          <p:nvPr/>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p:nvSpPr>
        <p:spPr bwMode="blackWhite">
          <a:xfrm>
            <a:off x="6405048" y="6416230"/>
            <a:ext cx="222764" cy="222764"/>
          </a:xfrm>
          <a:prstGeom prst="rect">
            <a:avLst/>
          </a:prstGeom>
          <a:solidFill>
            <a:srgbClr val="FF00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p:nvSpPr>
        <p:spPr bwMode="blackWhite">
          <a:xfrm>
            <a:off x="3738048" y="6416230"/>
            <a:ext cx="222764" cy="222764"/>
          </a:xfrm>
          <a:prstGeom prst="rect">
            <a:avLst/>
          </a:prstGeom>
          <a:solidFill>
            <a:srgbClr val="FFFF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p:nvSpPr>
        <p:spPr bwMode="blackWhite">
          <a:xfrm>
            <a:off x="1976101" y="6416230"/>
            <a:ext cx="222764" cy="222764"/>
          </a:xfrm>
          <a:prstGeom prst="rect">
            <a:avLst/>
          </a:prstGeom>
          <a:solidFill>
            <a:srgbClr val="009900"/>
          </a:solidFill>
          <a:ln w="9525">
            <a:noFill/>
            <a:miter lim="800000"/>
            <a:headEnd/>
            <a:tailEnd/>
          </a:ln>
          <a:effec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p:nvSpPr>
        <p:spPr bwMode="auto">
          <a:xfrm>
            <a:off x="78455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p:nvSpPr>
        <p:spPr bwMode="auto">
          <a:xfrm>
            <a:off x="220936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p:nvSpPr>
        <p:spPr bwMode="auto">
          <a:xfrm>
            <a:off x="3674638"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p:nvSpPr>
        <p:spPr bwMode="auto">
          <a:xfrm>
            <a:off x="1496559"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p:nvSpPr>
        <p:spPr bwMode="auto">
          <a:xfrm>
            <a:off x="514061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p:nvSpPr>
        <p:spPr bwMode="auto">
          <a:xfrm>
            <a:off x="2933586"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p:nvSpPr>
        <p:spPr bwMode="auto">
          <a:xfrm>
            <a:off x="441328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p:nvSpPr>
        <p:spPr bwMode="auto">
          <a:xfrm>
            <a:off x="78866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p:nvSpPr>
        <p:spPr bwMode="auto">
          <a:xfrm>
            <a:off x="221348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p:nvSpPr>
        <p:spPr bwMode="auto">
          <a:xfrm>
            <a:off x="3678754"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p:nvSpPr>
        <p:spPr bwMode="auto">
          <a:xfrm>
            <a:off x="1500675"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p:nvSpPr>
        <p:spPr bwMode="auto">
          <a:xfrm>
            <a:off x="514473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p:nvSpPr>
        <p:spPr bwMode="auto">
          <a:xfrm>
            <a:off x="2937702"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p:nvSpPr>
        <p:spPr bwMode="auto">
          <a:xfrm>
            <a:off x="441740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p:nvSpPr>
        <p:spPr bwMode="auto">
          <a:xfrm>
            <a:off x="6405227"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p:nvSpPr>
        <p:spPr bwMode="auto">
          <a:xfrm>
            <a:off x="783003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p:nvSpPr>
        <p:spPr bwMode="auto">
          <a:xfrm>
            <a:off x="9295312"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p:nvSpPr>
        <p:spPr bwMode="auto">
          <a:xfrm>
            <a:off x="7117233"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p:nvSpPr>
        <p:spPr bwMode="auto">
          <a:xfrm>
            <a:off x="1076128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p:nvSpPr>
        <p:spPr bwMode="auto">
          <a:xfrm>
            <a:off x="8554260"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p:nvSpPr>
        <p:spPr bwMode="auto">
          <a:xfrm>
            <a:off x="1003395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p:nvSpPr>
        <p:spPr bwMode="auto">
          <a:xfrm>
            <a:off x="6401111"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p:nvSpPr>
        <p:spPr bwMode="auto">
          <a:xfrm>
            <a:off x="782592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p:nvSpPr>
        <p:spPr bwMode="auto">
          <a:xfrm>
            <a:off x="9291196"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p:nvSpPr>
        <p:spPr bwMode="auto">
          <a:xfrm>
            <a:off x="7113117"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p:nvSpPr>
        <p:spPr bwMode="auto">
          <a:xfrm>
            <a:off x="1075717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p:nvSpPr>
        <p:spPr bwMode="auto">
          <a:xfrm>
            <a:off x="8550144"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p:nvSpPr>
        <p:spPr bwMode="auto">
          <a:xfrm>
            <a:off x="1002984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p:nvCxnSpPr>
        <p:spPr>
          <a:xfrm flipH="1">
            <a:off x="6325167"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95164"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333405"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03402"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p:nvSpPr>
        <p:spPr bwMode="blackWhite">
          <a:xfrm>
            <a:off x="789577" y="1884150"/>
            <a:ext cx="109728" cy="109728"/>
          </a:xfrm>
          <a:prstGeom prst="rect">
            <a:avLst/>
          </a:prstGeom>
          <a:solidFill>
            <a:schemeClr val="accent5"/>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p:nvSpPr>
        <p:spPr bwMode="blackWhite">
          <a:xfrm rot="4200000">
            <a:off x="789672" y="2044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chemeClr val="accent6"/>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p:nvSpPr>
        <p:spPr bwMode="blackWhite">
          <a:xfrm>
            <a:off x="926593" y="1801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p:nvSpPr>
        <p:spPr>
          <a:xfrm>
            <a:off x="789577" y="2204053"/>
            <a:ext cx="109728" cy="109728"/>
          </a:xfrm>
          <a:prstGeom prst="ellipse">
            <a:avLst/>
          </a:prstGeom>
          <a:solidFill>
            <a:srgbClr val="9DC7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p:nvCxnSpPr>
        <p:spPr>
          <a:xfrm flipH="1">
            <a:off x="6333405"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03402"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333405"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703402"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70803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2" name="TextBox 1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a:extLst>
              <a:ext uri="{FF2B5EF4-FFF2-40B4-BE49-F238E27FC236}">
                <a16:creationId xmlns:a16="http://schemas.microsoft.com/office/drawing/2014/main" id="{A0B49AFD-0DCB-48A2-995F-A215CCEAF086}"/>
              </a:ext>
            </a:extLst>
          </p:cNvPr>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1" smtClean="0">
                <a:solidFill>
                  <a:schemeClr val="tx1"/>
                </a:solidFill>
              </a:rPr>
              <a:pPr lvl="0" algn="r"/>
              <a:t>‹#›</a:t>
            </a:fld>
            <a:endParaRPr lang="en-US" altLang="en-US" sz="1100" b="1" i="1" dirty="0">
              <a:solidFill>
                <a:schemeClr val="tx1"/>
              </a:solidFill>
            </a:endParaRPr>
          </a:p>
        </p:txBody>
      </p:sp>
    </p:spTree>
    <p:extLst>
      <p:ext uri="{BB962C8B-B14F-4D97-AF65-F5344CB8AC3E}">
        <p14:creationId xmlns:p14="http://schemas.microsoft.com/office/powerpoint/2010/main" val="8983569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6-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a:t>Click To Edit Master Subtitle Style</a:t>
            </a:r>
          </a:p>
        </p:txBody>
      </p:sp>
      <p:cxnSp>
        <p:nvCxnSpPr>
          <p:cNvPr id="16" name="Straight Connector 15"/>
          <p:cNvCxnSpPr/>
          <p:nvPr/>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37" name="Text Box 38"/>
          <p:cNvSpPr txBox="1">
            <a:spLocks noChangeArrowheads="1"/>
          </p:cNvSpPr>
          <p:nvPr/>
        </p:nvSpPr>
        <p:spPr bwMode="auto">
          <a:xfrm>
            <a:off x="107028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p:nvSpPr>
        <p:spPr bwMode="auto">
          <a:xfrm>
            <a:off x="168084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p:nvSpPr>
        <p:spPr bwMode="auto">
          <a:xfrm>
            <a:off x="229139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p:nvSpPr>
        <p:spPr bwMode="auto">
          <a:xfrm>
            <a:off x="45973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p:nvSpPr>
        <p:spPr bwMode="auto">
          <a:xfrm>
            <a:off x="290195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p:nvSpPr>
        <p:spPr bwMode="auto">
          <a:xfrm>
            <a:off x="351251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p:nvSpPr>
        <p:spPr bwMode="auto">
          <a:xfrm>
            <a:off x="487458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p:nvSpPr>
        <p:spPr bwMode="auto">
          <a:xfrm>
            <a:off x="548513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p:nvSpPr>
        <p:spPr bwMode="auto">
          <a:xfrm>
            <a:off x="609569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p:nvSpPr>
        <p:spPr bwMode="auto">
          <a:xfrm>
            <a:off x="426402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p:nvSpPr>
        <p:spPr bwMode="auto">
          <a:xfrm>
            <a:off x="670624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p:nvSpPr>
        <p:spPr bwMode="auto">
          <a:xfrm>
            <a:off x="7316801"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p:nvSpPr>
        <p:spPr bwMode="auto">
          <a:xfrm>
            <a:off x="871921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p:nvSpPr>
        <p:spPr bwMode="auto">
          <a:xfrm>
            <a:off x="932977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p:nvSpPr>
        <p:spPr bwMode="auto">
          <a:xfrm>
            <a:off x="994032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p:nvSpPr>
        <p:spPr bwMode="auto">
          <a:xfrm>
            <a:off x="810866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p:nvSpPr>
        <p:spPr bwMode="auto">
          <a:xfrm>
            <a:off x="1055088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p:nvSpPr>
        <p:spPr bwMode="auto">
          <a:xfrm>
            <a:off x="11161438"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56" name="Straight Connector 55"/>
          <p:cNvCxnSpPr/>
          <p:nvPr/>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4" name="Text Box 38"/>
          <p:cNvSpPr txBox="1">
            <a:spLocks noChangeArrowheads="1"/>
          </p:cNvSpPr>
          <p:nvPr/>
        </p:nvSpPr>
        <p:spPr bwMode="auto">
          <a:xfrm>
            <a:off x="107334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p:nvSpPr>
        <p:spPr bwMode="auto">
          <a:xfrm>
            <a:off x="168389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p:nvSpPr>
        <p:spPr bwMode="auto">
          <a:xfrm>
            <a:off x="229445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p:nvSpPr>
        <p:spPr bwMode="auto">
          <a:xfrm>
            <a:off x="46278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p:nvSpPr>
        <p:spPr bwMode="auto">
          <a:xfrm>
            <a:off x="290500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p:nvSpPr>
        <p:spPr bwMode="auto">
          <a:xfrm>
            <a:off x="3515565"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p:nvSpPr>
        <p:spPr bwMode="auto">
          <a:xfrm>
            <a:off x="488587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p:nvSpPr>
        <p:spPr bwMode="auto">
          <a:xfrm>
            <a:off x="549642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p:nvSpPr>
        <p:spPr bwMode="auto">
          <a:xfrm>
            <a:off x="610698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p:nvSpPr>
        <p:spPr bwMode="auto">
          <a:xfrm>
            <a:off x="427531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p:nvSpPr>
        <p:spPr bwMode="auto">
          <a:xfrm>
            <a:off x="671753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p:nvSpPr>
        <p:spPr bwMode="auto">
          <a:xfrm>
            <a:off x="732809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p:nvSpPr>
        <p:spPr bwMode="auto">
          <a:xfrm>
            <a:off x="873874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p:nvSpPr>
        <p:spPr bwMode="auto">
          <a:xfrm>
            <a:off x="934930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p:nvSpPr>
        <p:spPr bwMode="auto">
          <a:xfrm>
            <a:off x="995985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p:nvSpPr>
        <p:spPr bwMode="auto">
          <a:xfrm>
            <a:off x="812819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p:nvSpPr>
        <p:spPr bwMode="auto">
          <a:xfrm>
            <a:off x="1057041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p:nvSpPr>
        <p:spPr bwMode="auto">
          <a:xfrm>
            <a:off x="1118096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22067704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6-Boxer no 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13" name="Straight Connector 12"/>
          <p:cNvCxnSpPr/>
          <p:nvPr/>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6" name="Straight Connector 15"/>
          <p:cNvCxnSpPr/>
          <p:nvPr/>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37" name="Text Box 38"/>
          <p:cNvSpPr txBox="1">
            <a:spLocks noChangeArrowheads="1"/>
          </p:cNvSpPr>
          <p:nvPr/>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cxnSp>
        <p:nvCxnSpPr>
          <p:cNvPr id="56" name="Straight Connector 55"/>
          <p:cNvCxnSpPr/>
          <p:nvPr/>
        </p:nvCxnSpPr>
        <p:spPr>
          <a:xfrm flipH="1">
            <a:off x="8207409" y="57882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44718"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207409" y="405905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44718"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369933"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369933"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3" name="Text Placeholder 16"/>
          <p:cNvSpPr>
            <a:spLocks noGrp="1"/>
          </p:cNvSpPr>
          <p:nvPr>
            <p:ph type="body" sz="quarter" idx="18" hasCustomPrompt="1"/>
          </p:nvPr>
        </p:nvSpPr>
        <p:spPr>
          <a:xfrm>
            <a:off x="4196197"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64" name="Text Box 38"/>
          <p:cNvSpPr txBox="1">
            <a:spLocks noChangeArrowheads="1"/>
          </p:cNvSpPr>
          <p:nvPr/>
        </p:nvSpPr>
        <p:spPr bwMode="auto">
          <a:xfrm>
            <a:off x="107334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p:nvSpPr>
        <p:spPr bwMode="auto">
          <a:xfrm>
            <a:off x="168389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p:nvSpPr>
        <p:spPr bwMode="auto">
          <a:xfrm>
            <a:off x="229445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p:nvSpPr>
        <p:spPr bwMode="auto">
          <a:xfrm>
            <a:off x="46278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p:nvSpPr>
        <p:spPr bwMode="auto">
          <a:xfrm>
            <a:off x="290500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p:nvSpPr>
        <p:spPr bwMode="auto">
          <a:xfrm>
            <a:off x="35155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p:nvSpPr>
        <p:spPr bwMode="auto">
          <a:xfrm>
            <a:off x="488587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p:nvSpPr>
        <p:spPr bwMode="auto">
          <a:xfrm>
            <a:off x="549642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p:nvSpPr>
        <p:spPr bwMode="auto">
          <a:xfrm>
            <a:off x="610698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p:nvSpPr>
        <p:spPr bwMode="auto">
          <a:xfrm>
            <a:off x="427531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p:nvSpPr>
        <p:spPr bwMode="auto">
          <a:xfrm>
            <a:off x="671753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p:nvSpPr>
        <p:spPr bwMode="auto">
          <a:xfrm>
            <a:off x="732809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p:nvSpPr>
        <p:spPr bwMode="auto">
          <a:xfrm>
            <a:off x="873874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p:nvSpPr>
        <p:spPr bwMode="auto">
          <a:xfrm>
            <a:off x="934930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p:nvSpPr>
        <p:spPr bwMode="auto">
          <a:xfrm>
            <a:off x="99598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p:nvSpPr>
        <p:spPr bwMode="auto">
          <a:xfrm>
            <a:off x="812819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p:nvSpPr>
        <p:spPr bwMode="auto">
          <a:xfrm>
            <a:off x="1057041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p:nvSpPr>
        <p:spPr bwMode="auto">
          <a:xfrm>
            <a:off x="1118096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34180010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4 Box (plan, fcst., act)">
    <p:spTree>
      <p:nvGrpSpPr>
        <p:cNvPr id="1" name=""/>
        <p:cNvGrpSpPr/>
        <p:nvPr/>
      </p:nvGrpSpPr>
      <p:grpSpPr>
        <a:xfrm>
          <a:off x="0" y="0"/>
          <a:ext cx="0" cy="0"/>
          <a:chOff x="0" y="0"/>
          <a:chExt cx="0" cy="0"/>
        </a:xfrm>
      </p:grpSpPr>
      <p:sp>
        <p:nvSpPr>
          <p:cNvPr id="10" name="Title 1"/>
          <p:cNvSpPr>
            <a:spLocks noGrp="1"/>
          </p:cNvSpPr>
          <p:nvPr>
            <p:ph type="title"/>
          </p:nvPr>
        </p:nvSpPr>
        <p:spPr>
          <a:xfrm>
            <a:off x="455731" y="182881"/>
            <a:ext cx="10516910" cy="565265"/>
          </a:xfrm>
          <a:prstGeom prst="rect">
            <a:avLst/>
          </a:prstGeom>
        </p:spPr>
        <p:txBody>
          <a:bodyPr anchor="t">
            <a:noAutofit/>
          </a:bodyPr>
          <a:lstStyle>
            <a:lvl1pPr algn="l">
              <a:defRPr sz="3000" b="1" i="1" cap="all" baseline="0">
                <a:latin typeface="Arial" panose="020B0604020202020204" pitchFamily="34" charset="0"/>
                <a:cs typeface="Arial" panose="020B0604020202020204" pitchFamily="34" charset="0"/>
              </a:defRPr>
            </a:lvl1pPr>
          </a:lstStyle>
          <a:p>
            <a:r>
              <a:rPr lang="en-US"/>
              <a:t>Click to edit Master title style</a:t>
            </a:r>
          </a:p>
        </p:txBody>
      </p:sp>
      <p:sp>
        <p:nvSpPr>
          <p:cNvPr id="26" name="Text Placeholder 16"/>
          <p:cNvSpPr>
            <a:spLocks noGrp="1"/>
          </p:cNvSpPr>
          <p:nvPr>
            <p:ph type="body" sz="quarter" idx="15" hasCustomPrompt="1"/>
          </p:nvPr>
        </p:nvSpPr>
        <p:spPr>
          <a:xfrm>
            <a:off x="457200" y="705082"/>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7" name="Text Placeholder 16"/>
          <p:cNvSpPr>
            <a:spLocks noGrp="1"/>
          </p:cNvSpPr>
          <p:nvPr>
            <p:ph type="body" sz="quarter" idx="16" hasCustomPrompt="1"/>
          </p:nvPr>
        </p:nvSpPr>
        <p:spPr>
          <a:xfrm>
            <a:off x="6281928" y="692696"/>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8" name="Text Placeholder 16"/>
          <p:cNvSpPr>
            <a:spLocks noGrp="1"/>
          </p:cNvSpPr>
          <p:nvPr>
            <p:ph type="body" sz="quarter" idx="17" hasCustomPrompt="1"/>
          </p:nvPr>
        </p:nvSpPr>
        <p:spPr>
          <a:xfrm>
            <a:off x="6281928" y="3438144"/>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9" name="Text Placeholder 16"/>
          <p:cNvSpPr>
            <a:spLocks noGrp="1"/>
          </p:cNvSpPr>
          <p:nvPr>
            <p:ph type="body" sz="quarter" idx="18" hasCustomPrompt="1"/>
          </p:nvPr>
        </p:nvSpPr>
        <p:spPr>
          <a:xfrm>
            <a:off x="457200" y="3437249"/>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Tree>
    <p:extLst>
      <p:ext uri="{BB962C8B-B14F-4D97-AF65-F5344CB8AC3E}">
        <p14:creationId xmlns:p14="http://schemas.microsoft.com/office/powerpoint/2010/main" val="1766026730"/>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4 Box (plan, fcst., act) %HPU footer">
    <p:spTree>
      <p:nvGrpSpPr>
        <p:cNvPr id="1" name=""/>
        <p:cNvGrpSpPr/>
        <p:nvPr/>
      </p:nvGrpSpPr>
      <p:grpSpPr>
        <a:xfrm>
          <a:off x="0" y="0"/>
          <a:ext cx="0" cy="0"/>
          <a:chOff x="0" y="0"/>
          <a:chExt cx="0" cy="0"/>
        </a:xfrm>
      </p:grpSpPr>
      <p:sp>
        <p:nvSpPr>
          <p:cNvPr id="10" name="Title 1"/>
          <p:cNvSpPr>
            <a:spLocks noGrp="1"/>
          </p:cNvSpPr>
          <p:nvPr>
            <p:ph type="title"/>
          </p:nvPr>
        </p:nvSpPr>
        <p:spPr>
          <a:xfrm>
            <a:off x="455731" y="182881"/>
            <a:ext cx="10516910" cy="565265"/>
          </a:xfrm>
          <a:prstGeom prst="rect">
            <a:avLst/>
          </a:prstGeom>
        </p:spPr>
        <p:txBody>
          <a:bodyPr anchor="t">
            <a:noAutofit/>
          </a:bodyPr>
          <a:lstStyle>
            <a:lvl1pPr algn="l">
              <a:defRPr sz="3000" b="1" i="1" cap="all" baseline="0">
                <a:latin typeface="Arial" panose="020B0604020202020204" pitchFamily="34" charset="0"/>
                <a:cs typeface="Arial" panose="020B0604020202020204" pitchFamily="34" charset="0"/>
              </a:defRPr>
            </a:lvl1pPr>
          </a:lstStyle>
          <a:p>
            <a:r>
              <a:rPr lang="en-US"/>
              <a:t>Click to edit Master title style</a:t>
            </a:r>
          </a:p>
        </p:txBody>
      </p:sp>
      <p:sp>
        <p:nvSpPr>
          <p:cNvPr id="26" name="Text Placeholder 16"/>
          <p:cNvSpPr>
            <a:spLocks noGrp="1"/>
          </p:cNvSpPr>
          <p:nvPr>
            <p:ph type="body" sz="quarter" idx="15" hasCustomPrompt="1"/>
          </p:nvPr>
        </p:nvSpPr>
        <p:spPr>
          <a:xfrm>
            <a:off x="457200" y="705082"/>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7" name="Text Placeholder 16"/>
          <p:cNvSpPr>
            <a:spLocks noGrp="1"/>
          </p:cNvSpPr>
          <p:nvPr>
            <p:ph type="body" sz="quarter" idx="16" hasCustomPrompt="1"/>
          </p:nvPr>
        </p:nvSpPr>
        <p:spPr>
          <a:xfrm>
            <a:off x="6281928" y="692696"/>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8" name="Text Placeholder 16"/>
          <p:cNvSpPr>
            <a:spLocks noGrp="1"/>
          </p:cNvSpPr>
          <p:nvPr>
            <p:ph type="body" sz="quarter" idx="17" hasCustomPrompt="1"/>
          </p:nvPr>
        </p:nvSpPr>
        <p:spPr>
          <a:xfrm>
            <a:off x="6281928" y="3438144"/>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9" name="Text Placeholder 16"/>
          <p:cNvSpPr>
            <a:spLocks noGrp="1"/>
          </p:cNvSpPr>
          <p:nvPr>
            <p:ph type="body" sz="quarter" idx="18" hasCustomPrompt="1"/>
          </p:nvPr>
        </p:nvSpPr>
        <p:spPr>
          <a:xfrm>
            <a:off x="457200" y="3437249"/>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Tree>
    <p:extLst>
      <p:ext uri="{BB962C8B-B14F-4D97-AF65-F5344CB8AC3E}">
        <p14:creationId xmlns:p14="http://schemas.microsoft.com/office/powerpoint/2010/main" val="2099857794"/>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4 Box (plan, fcst., act) % Utilization">
    <p:spTree>
      <p:nvGrpSpPr>
        <p:cNvPr id="1" name=""/>
        <p:cNvGrpSpPr/>
        <p:nvPr/>
      </p:nvGrpSpPr>
      <p:grpSpPr>
        <a:xfrm>
          <a:off x="0" y="0"/>
          <a:ext cx="0" cy="0"/>
          <a:chOff x="0" y="0"/>
          <a:chExt cx="0" cy="0"/>
        </a:xfrm>
      </p:grpSpPr>
      <p:sp>
        <p:nvSpPr>
          <p:cNvPr id="10" name="Title 1"/>
          <p:cNvSpPr>
            <a:spLocks noGrp="1"/>
          </p:cNvSpPr>
          <p:nvPr>
            <p:ph type="title"/>
          </p:nvPr>
        </p:nvSpPr>
        <p:spPr>
          <a:xfrm>
            <a:off x="455731" y="182881"/>
            <a:ext cx="10516910" cy="565265"/>
          </a:xfrm>
          <a:prstGeom prst="rect">
            <a:avLst/>
          </a:prstGeom>
        </p:spPr>
        <p:txBody>
          <a:bodyPr anchor="t">
            <a:noAutofit/>
          </a:bodyPr>
          <a:lstStyle>
            <a:lvl1pPr algn="l">
              <a:defRPr sz="3000" b="1" i="1" cap="all" baseline="0">
                <a:latin typeface="Arial" panose="020B0604020202020204" pitchFamily="34" charset="0"/>
                <a:cs typeface="Arial" panose="020B0604020202020204" pitchFamily="34" charset="0"/>
              </a:defRPr>
            </a:lvl1pPr>
          </a:lstStyle>
          <a:p>
            <a:r>
              <a:rPr lang="en-US"/>
              <a:t>Click to edit Master title style</a:t>
            </a:r>
          </a:p>
        </p:txBody>
      </p:sp>
      <p:sp>
        <p:nvSpPr>
          <p:cNvPr id="26" name="Text Placeholder 16"/>
          <p:cNvSpPr>
            <a:spLocks noGrp="1"/>
          </p:cNvSpPr>
          <p:nvPr>
            <p:ph type="body" sz="quarter" idx="15" hasCustomPrompt="1"/>
          </p:nvPr>
        </p:nvSpPr>
        <p:spPr>
          <a:xfrm>
            <a:off x="457200" y="705082"/>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7" name="Text Placeholder 16"/>
          <p:cNvSpPr>
            <a:spLocks noGrp="1"/>
          </p:cNvSpPr>
          <p:nvPr>
            <p:ph type="body" sz="quarter" idx="16" hasCustomPrompt="1"/>
          </p:nvPr>
        </p:nvSpPr>
        <p:spPr>
          <a:xfrm>
            <a:off x="6281928" y="692696"/>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8" name="Text Placeholder 16"/>
          <p:cNvSpPr>
            <a:spLocks noGrp="1"/>
          </p:cNvSpPr>
          <p:nvPr>
            <p:ph type="body" sz="quarter" idx="17" hasCustomPrompt="1"/>
          </p:nvPr>
        </p:nvSpPr>
        <p:spPr>
          <a:xfrm>
            <a:off x="6281928" y="3438144"/>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
        <p:nvSpPr>
          <p:cNvPr id="29" name="Text Placeholder 16"/>
          <p:cNvSpPr>
            <a:spLocks noGrp="1"/>
          </p:cNvSpPr>
          <p:nvPr>
            <p:ph type="body" sz="quarter" idx="18" hasCustomPrompt="1"/>
          </p:nvPr>
        </p:nvSpPr>
        <p:spPr>
          <a:xfrm>
            <a:off x="457200" y="3437249"/>
            <a:ext cx="5440680" cy="387795"/>
          </a:xfrm>
          <a:prstGeom prst="rect">
            <a:avLst/>
          </a:prstGeom>
        </p:spPr>
        <p:txBody>
          <a:bodyPr anchor="b"/>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Click To Edit Master Text Style</a:t>
            </a:r>
          </a:p>
        </p:txBody>
      </p:sp>
    </p:spTree>
    <p:extLst>
      <p:ext uri="{BB962C8B-B14F-4D97-AF65-F5344CB8AC3E}">
        <p14:creationId xmlns:p14="http://schemas.microsoft.com/office/powerpoint/2010/main" val="2715740942"/>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amp; 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2231" y="39688"/>
            <a:ext cx="80824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defTabSz="1087438" fontAlgn="base">
              <a:spcBef>
                <a:spcPct val="0"/>
              </a:spcBef>
              <a:spcAft>
                <a:spcPct val="0"/>
              </a:spcAft>
              <a:defRPr/>
            </a:pPr>
            <a:r>
              <a:rPr lang="en-US" altLang="en-US" sz="1200" b="1" dirty="0">
                <a:solidFill>
                  <a:prstClr val="black"/>
                </a:solidFill>
                <a:latin typeface="Arial" panose="020B0604020202020204" pitchFamily="34" charset="0"/>
                <a:cs typeface="Arial" panose="020B0604020202020204" pitchFamily="34" charset="0"/>
              </a:rPr>
              <a:t>SECRET</a:t>
            </a:r>
          </a:p>
        </p:txBody>
      </p:sp>
      <p:sp>
        <p:nvSpPr>
          <p:cNvPr id="9" name="Title 1"/>
          <p:cNvSpPr>
            <a:spLocks noGrp="1"/>
          </p:cNvSpPr>
          <p:nvPr>
            <p:ph type="title"/>
          </p:nvPr>
        </p:nvSpPr>
        <p:spPr>
          <a:xfrm>
            <a:off x="455731" y="182880"/>
            <a:ext cx="10516910" cy="502920"/>
          </a:xfrm>
          <a:prstGeom prst="rect">
            <a:avLst/>
          </a:prstGeom>
        </p:spPr>
        <p:txBody>
          <a:bodyPr anchor="t">
            <a:noAutofit/>
          </a:bodyPr>
          <a:lstStyle>
            <a:lvl1pPr algn="l">
              <a:defRPr sz="3000" b="1" i="1" cap="all" baseline="0">
                <a:latin typeface="Arial" panose="020B0604020202020204" pitchFamily="34" charset="0"/>
                <a:cs typeface="Arial" panose="020B0604020202020204" pitchFamily="34" charset="0"/>
              </a:defRPr>
            </a:lvl1pPr>
          </a:lstStyle>
          <a:p>
            <a:r>
              <a:rPr lang="en-US"/>
              <a:t>Click to edit Master title style</a:t>
            </a:r>
          </a:p>
        </p:txBody>
      </p:sp>
      <p:sp>
        <p:nvSpPr>
          <p:cNvPr id="10" name="TextBox 3"/>
          <p:cNvSpPr txBox="1">
            <a:spLocks noChangeArrowheads="1"/>
          </p:cNvSpPr>
          <p:nvPr userDrawn="1"/>
        </p:nvSpPr>
        <p:spPr bwMode="auto">
          <a:xfrm>
            <a:off x="10791685" y="6550025"/>
            <a:ext cx="1097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087438" fontAlgn="base">
              <a:spcBef>
                <a:spcPct val="0"/>
              </a:spcBef>
              <a:spcAft>
                <a:spcPct val="0"/>
              </a:spcAft>
            </a:pPr>
            <a:r>
              <a:rPr lang="en-US" altLang="en-US" sz="1600" b="1" dirty="0">
                <a:solidFill>
                  <a:srgbClr val="000000"/>
                </a:solidFill>
                <a:cs typeface="Arial" charset="0"/>
              </a:rPr>
              <a:t>SLIDE </a:t>
            </a:r>
            <a:fld id="{BB8DB652-40BB-446A-A0D5-04B7B7569A42}" type="slidenum">
              <a:rPr lang="en-US" altLang="en-US" sz="1600" b="1" smtClean="0">
                <a:solidFill>
                  <a:srgbClr val="000000"/>
                </a:solidFill>
                <a:cs typeface="Arial" charset="0"/>
              </a:rPr>
              <a:pPr defTabSz="1087438" fontAlgn="base">
                <a:spcBef>
                  <a:spcPct val="0"/>
                </a:spcBef>
                <a:spcAft>
                  <a:spcPct val="0"/>
                </a:spcAft>
              </a:pPr>
              <a:t>‹#›</a:t>
            </a:fld>
            <a:endParaRPr lang="en-US" altLang="en-US" sz="1600" b="1" dirty="0">
              <a:solidFill>
                <a:srgbClr val="000000"/>
              </a:solidFill>
              <a:cs typeface="Arial" charset="0"/>
            </a:endParaRPr>
          </a:p>
        </p:txBody>
      </p:sp>
      <p:pic>
        <p:nvPicPr>
          <p:cNvPr id="7" name="Picture 6" descr="W:\ONEFORDDESIGN\Americas-Design\Rebeccas Files\PD_Templates\GoFurtherLogo_grey typ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0785"/>
          <a:stretch/>
        </p:blipFill>
        <p:spPr bwMode="auto">
          <a:xfrm>
            <a:off x="11050289" y="76201"/>
            <a:ext cx="1016266" cy="6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3934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and Single Text Box">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01600" y="76201"/>
            <a:ext cx="7924800" cy="94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3200" b="1" baseline="0"/>
            </a:lvl1pPr>
          </a:lstStyle>
          <a:p>
            <a:pPr lvl="0"/>
            <a:r>
              <a:rPr lang="en-US" altLang="en-US"/>
              <a:t>Click to edit Master title style</a:t>
            </a:r>
          </a:p>
        </p:txBody>
      </p:sp>
      <p:sp>
        <p:nvSpPr>
          <p:cNvPr id="11" name="Content Placeholder 2"/>
          <p:cNvSpPr>
            <a:spLocks noGrp="1"/>
          </p:cNvSpPr>
          <p:nvPr>
            <p:ph idx="1"/>
          </p:nvPr>
        </p:nvSpPr>
        <p:spPr>
          <a:xfrm>
            <a:off x="101600" y="1292351"/>
            <a:ext cx="11988800" cy="5238319"/>
          </a:xfrm>
          <a:prstGeom prst="rect">
            <a:avLst/>
          </a:prstGeom>
        </p:spPr>
        <p:txBody>
          <a:bodyPr/>
          <a:lstStyle>
            <a:lvl1pPr>
              <a:defRPr sz="2667">
                <a:latin typeface="Arial" panose="020B0604020202020204" pitchFamily="34" charset="0"/>
                <a:cs typeface="Arial" panose="020B0604020202020204" pitchFamily="34" charset="0"/>
              </a:defRPr>
            </a:lvl1pPr>
            <a:lvl2pPr>
              <a:defRPr sz="2667">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667">
                <a:latin typeface="Arial" panose="020B0604020202020204" pitchFamily="34" charset="0"/>
                <a:cs typeface="Arial" panose="020B0604020202020204" pitchFamily="34" charset="0"/>
              </a:defRPr>
            </a:lvl4pPr>
            <a:lvl5pPr>
              <a:defRPr sz="2667">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40800" y="56606"/>
            <a:ext cx="3251200" cy="662953"/>
          </a:xfrm>
          <a:prstGeom prst="rect">
            <a:avLst/>
          </a:prstGeom>
        </p:spPr>
      </p:pic>
      <p:sp>
        <p:nvSpPr>
          <p:cNvPr id="8" name="TextBox 3"/>
          <p:cNvSpPr txBox="1">
            <a:spLocks noChangeArrowheads="1"/>
          </p:cNvSpPr>
          <p:nvPr userDrawn="1"/>
        </p:nvSpPr>
        <p:spPr bwMode="auto">
          <a:xfrm>
            <a:off x="11654006" y="6467555"/>
            <a:ext cx="413895"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467" b="1" smtClean="0">
                <a:solidFill>
                  <a:schemeClr val="tx1"/>
                </a:solidFill>
              </a:rPr>
              <a:pPr lvl="0" algn="r"/>
              <a:t>‹#›</a:t>
            </a:fld>
            <a:endParaRPr lang="en-US" altLang="en-US" sz="1467" b="1" dirty="0">
              <a:solidFill>
                <a:schemeClr val="tx1"/>
              </a:solidFill>
            </a:endParaRPr>
          </a:p>
        </p:txBody>
      </p:sp>
    </p:spTree>
    <p:extLst>
      <p:ext uri="{BB962C8B-B14F-4D97-AF65-F5344CB8AC3E}">
        <p14:creationId xmlns:p14="http://schemas.microsoft.com/office/powerpoint/2010/main" val="2254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2" name="Content Placeholder 2"/>
          <p:cNvSpPr>
            <a:spLocks noGrp="1"/>
          </p:cNvSpPr>
          <p:nvPr>
            <p:ph idx="1"/>
          </p:nvPr>
        </p:nvSpPr>
        <p:spPr>
          <a:xfrm>
            <a:off x="640080" y="1097280"/>
            <a:ext cx="10835640" cy="420624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extBox 3">
            <a:extLst>
              <a:ext uri="{FF2B5EF4-FFF2-40B4-BE49-F238E27FC236}">
                <a16:creationId xmlns:a16="http://schemas.microsoft.com/office/drawing/2014/main" id="{90796F19-AC1F-4E70-A5C0-E745376086FA}"/>
              </a:ext>
            </a:extLst>
          </p:cNvPr>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0" smtClean="0">
                <a:solidFill>
                  <a:schemeClr val="tx1"/>
                </a:solidFill>
              </a:rPr>
              <a:pPr lvl="0" algn="r"/>
              <a:t>‹#›</a:t>
            </a:fld>
            <a:endParaRPr lang="en-US" altLang="en-US" sz="1100" b="1" i="0" dirty="0">
              <a:solidFill>
                <a:schemeClr val="tx1"/>
              </a:solidFill>
            </a:endParaRPr>
          </a:p>
        </p:txBody>
      </p:sp>
    </p:spTree>
    <p:extLst>
      <p:ext uri="{BB962C8B-B14F-4D97-AF65-F5344CB8AC3E}">
        <p14:creationId xmlns:p14="http://schemas.microsoft.com/office/powerpoint/2010/main" val="203002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10" name="Text Placeholder 16"/>
          <p:cNvSpPr>
            <a:spLocks noGrp="1"/>
          </p:cNvSpPr>
          <p:nvPr>
            <p:ph type="body" sz="quarter" idx="11" hasCustomPrompt="1"/>
          </p:nvPr>
        </p:nvSpPr>
        <p:spPr>
          <a:xfrm>
            <a:off x="838200" y="1535567"/>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862928"/>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4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Boxer w_bump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10" name="Text Placeholder 16"/>
          <p:cNvSpPr>
            <a:spLocks noGrp="1"/>
          </p:cNvSpPr>
          <p:nvPr>
            <p:ph type="body" sz="quarter" idx="11" hasCustomPrompt="1"/>
          </p:nvPr>
        </p:nvSpPr>
        <p:spPr>
          <a:xfrm>
            <a:off x="838200" y="1313143"/>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5041520"/>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64050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5"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4815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Boxer w_bumper dashboard versio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10" name="Text Placeholder 16"/>
          <p:cNvSpPr>
            <a:spLocks noGrp="1"/>
          </p:cNvSpPr>
          <p:nvPr>
            <p:ph type="body" sz="quarter" idx="11" hasCustomPrompt="1"/>
          </p:nvPr>
        </p:nvSpPr>
        <p:spPr>
          <a:xfrm>
            <a:off x="838200" y="1313143"/>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4660510"/>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64050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5"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895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84111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8" name="Text Placeholder 7"/>
          <p:cNvSpPr txBox="1">
            <a:spLocks/>
          </p:cNvSpPr>
          <p:nvPr userDrawn="1"/>
        </p:nvSpPr>
        <p:spPr>
          <a:xfrm>
            <a:off x="915893" y="6576595"/>
            <a:ext cx="4700544" cy="255409"/>
          </a:xfrm>
          <a:prstGeom prst="rect">
            <a:avLst/>
          </a:prstGeom>
        </p:spPr>
        <p:txBody>
          <a:bodyPr lIns="0">
            <a:noAutofit/>
          </a:bodyPr>
          <a:lstStyle>
            <a:lvl1pPr indent="0" algn="ctr">
              <a:lnSpc>
                <a:spcPct val="90000"/>
              </a:lnSpc>
              <a:spcBef>
                <a:spcPts val="1000"/>
              </a:spcBef>
              <a:buFont typeface="Arial"/>
              <a:buNone/>
              <a:defRPr sz="700" b="0" i="0" spc="0" baseline="0">
                <a:solidFill>
                  <a:schemeClr val="accent4">
                    <a:lumMod val="50000"/>
                  </a:schemeClr>
                </a:solidFill>
                <a:latin typeface="+mj-lt"/>
                <a:ea typeface="Ford Antenna Cond" charset="0"/>
                <a:cs typeface="Ford Antenna Cond" charset="0"/>
              </a:defRPr>
            </a:lvl1pPr>
            <a:lvl2pPr marL="115888" indent="-115888">
              <a:lnSpc>
                <a:spcPct val="90000"/>
              </a:lnSpc>
              <a:spcBef>
                <a:spcPts val="500"/>
              </a:spcBef>
              <a:buFont typeface="Arial"/>
              <a:buChar char="•"/>
              <a:tabLst/>
              <a:defRPr sz="1600" spc="0">
                <a:ea typeface="Ford Antenna" charset="0"/>
                <a:cs typeface="Ford Antenna" charset="0"/>
              </a:defRPr>
            </a:lvl2pPr>
            <a:lvl3pPr marL="401638" indent="-158750">
              <a:lnSpc>
                <a:spcPct val="90000"/>
              </a:lnSpc>
              <a:spcBef>
                <a:spcPts val="500"/>
              </a:spcBef>
              <a:buFont typeface="Arial"/>
              <a:buChar char="•"/>
              <a:tabLst/>
              <a:defRPr sz="1600" spc="0">
                <a:ea typeface="Ford Antenna" charset="0"/>
                <a:cs typeface="Ford Antenna" charset="0"/>
              </a:defRPr>
            </a:lvl3pPr>
            <a:lvl4pPr marL="1600200" indent="-228600">
              <a:lnSpc>
                <a:spcPct val="90000"/>
              </a:lnSpc>
              <a:spcBef>
                <a:spcPts val="500"/>
              </a:spcBef>
              <a:buFont typeface="Arial"/>
              <a:buChar char="•"/>
              <a:defRPr sz="1200">
                <a:latin typeface="Ford Antenna" charset="0"/>
                <a:ea typeface="Ford Antenna" charset="0"/>
                <a:cs typeface="Ford Antenna" charset="0"/>
              </a:defRPr>
            </a:lvl4pPr>
            <a:lvl5pPr marL="2057400" indent="-228600">
              <a:lnSpc>
                <a:spcPct val="90000"/>
              </a:lnSpc>
              <a:spcBef>
                <a:spcPts val="500"/>
              </a:spcBef>
              <a:buFont typeface="Arial"/>
              <a:buChar char="•"/>
              <a:defRPr sz="1200">
                <a:latin typeface="Ford Antenna" charset="0"/>
                <a:ea typeface="Ford Antenna" charset="0"/>
                <a:cs typeface="Ford Antenna"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altLang="zh-CN" sz="700" b="0" i="0" u="none" strike="noStrike" kern="1200" cap="none" spc="0" normalizeH="0" baseline="0" noProof="0" dirty="0">
                <a:ln>
                  <a:noFill/>
                </a:ln>
                <a:solidFill>
                  <a:srgbClr val="C8CCD1">
                    <a:lumMod val="50000"/>
                  </a:srgbClr>
                </a:solidFill>
                <a:effectLst/>
                <a:uLnTx/>
                <a:uFillTx/>
                <a:latin typeface="Arial" panose="020B0604020202020204"/>
              </a:rPr>
              <a:t>The information contained herein does not constitute the Company’s forecast of financial performance and has been prepared solely for business planning purposes to determine actions the Company may take to meet its plan</a:t>
            </a:r>
          </a:p>
        </p:txBody>
      </p:sp>
      <p:cxnSp>
        <p:nvCxnSpPr>
          <p:cNvPr id="12" name="Straight Connector 11"/>
          <p:cNvCxnSpPr/>
          <p:nvPr userDrawn="1"/>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798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userDrawn="1"/>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userDrawn="1"/>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userDrawn="1"/>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userDrawn="1"/>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userDrawn="1"/>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userDrawn="1"/>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userDrawn="1"/>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userDrawn="1"/>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userDrawn="1"/>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userDrawn="1"/>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31" name="Rectangle 27"/>
          <p:cNvSpPr>
            <a:spLocks noChangeArrowheads="1"/>
          </p:cNvSpPr>
          <p:nvPr userDrawn="1"/>
        </p:nvSpPr>
        <p:spPr bwMode="blackWhite">
          <a:xfrm>
            <a:off x="819309" y="1669202"/>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userDrawn="1"/>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userDrawn="1"/>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userDrawn="1"/>
        </p:nvSpPr>
        <p:spPr>
          <a:xfrm>
            <a:off x="819309" y="1989105"/>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1456480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Boxer w_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34473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Boxer w_bumper alterna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716267"/>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716267"/>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6932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Boxer Propuls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5" name="Text Box 9"/>
          <p:cNvSpPr txBox="1">
            <a:spLocks noChangeArrowheads="1"/>
          </p:cNvSpPr>
          <p:nvPr userDrawn="1"/>
        </p:nvSpPr>
        <p:spPr bwMode="blackWhite">
          <a:xfrm>
            <a:off x="2410858"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2015</a:t>
            </a:r>
          </a:p>
        </p:txBody>
      </p:sp>
      <p:sp>
        <p:nvSpPr>
          <p:cNvPr id="16" name="Text Box 10"/>
          <p:cNvSpPr txBox="1">
            <a:spLocks noChangeArrowheads="1"/>
          </p:cNvSpPr>
          <p:nvPr userDrawn="1"/>
        </p:nvSpPr>
        <p:spPr bwMode="blackWhite">
          <a:xfrm>
            <a:off x="3762905" y="4960728"/>
            <a:ext cx="582147"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2016</a:t>
            </a:r>
          </a:p>
        </p:txBody>
      </p:sp>
      <p:sp>
        <p:nvSpPr>
          <p:cNvPr id="17" name="Text Box 11"/>
          <p:cNvSpPr txBox="1">
            <a:spLocks noChangeArrowheads="1"/>
          </p:cNvSpPr>
          <p:nvPr userDrawn="1"/>
        </p:nvSpPr>
        <p:spPr bwMode="blackWhite">
          <a:xfrm>
            <a:off x="5109342" y="4960728"/>
            <a:ext cx="582147"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2017</a:t>
            </a:r>
          </a:p>
        </p:txBody>
      </p:sp>
      <p:sp>
        <p:nvSpPr>
          <p:cNvPr id="18" name="Text Box 9"/>
          <p:cNvSpPr txBox="1">
            <a:spLocks noChangeArrowheads="1"/>
          </p:cNvSpPr>
          <p:nvPr userDrawn="1"/>
        </p:nvSpPr>
        <p:spPr bwMode="blackWhite">
          <a:xfrm>
            <a:off x="6965481"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2016</a:t>
            </a:r>
          </a:p>
        </p:txBody>
      </p:sp>
      <p:sp>
        <p:nvSpPr>
          <p:cNvPr id="22" name="Text Box 10"/>
          <p:cNvSpPr txBox="1">
            <a:spLocks noChangeArrowheads="1"/>
          </p:cNvSpPr>
          <p:nvPr userDrawn="1"/>
        </p:nvSpPr>
        <p:spPr bwMode="blackWhite">
          <a:xfrm>
            <a:off x="7546351"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2017</a:t>
            </a:r>
          </a:p>
        </p:txBody>
      </p:sp>
      <p:sp>
        <p:nvSpPr>
          <p:cNvPr id="23" name="Text Box 11"/>
          <p:cNvSpPr txBox="1">
            <a:spLocks noChangeArrowheads="1"/>
          </p:cNvSpPr>
          <p:nvPr userDrawn="1"/>
        </p:nvSpPr>
        <p:spPr bwMode="blackWhite">
          <a:xfrm>
            <a:off x="8121611"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2018</a:t>
            </a:r>
          </a:p>
        </p:txBody>
      </p:sp>
      <p:sp>
        <p:nvSpPr>
          <p:cNvPr id="24" name="Text Box 12"/>
          <p:cNvSpPr txBox="1">
            <a:spLocks noChangeArrowheads="1"/>
          </p:cNvSpPr>
          <p:nvPr userDrawn="1"/>
        </p:nvSpPr>
        <p:spPr bwMode="blackWhite">
          <a:xfrm>
            <a:off x="8697672"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2019</a:t>
            </a:r>
          </a:p>
        </p:txBody>
      </p:sp>
      <p:sp>
        <p:nvSpPr>
          <p:cNvPr id="25" name="Text Box 26"/>
          <p:cNvSpPr txBox="1">
            <a:spLocks noChangeArrowheads="1"/>
          </p:cNvSpPr>
          <p:nvPr userDrawn="1"/>
        </p:nvSpPr>
        <p:spPr bwMode="blackWhite">
          <a:xfrm>
            <a:off x="9283351"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2020</a:t>
            </a:r>
          </a:p>
        </p:txBody>
      </p:sp>
      <p:sp>
        <p:nvSpPr>
          <p:cNvPr id="26" name="Text Box 26"/>
          <p:cNvSpPr txBox="1">
            <a:spLocks noChangeArrowheads="1"/>
          </p:cNvSpPr>
          <p:nvPr userDrawn="1"/>
        </p:nvSpPr>
        <p:spPr bwMode="blackWhite">
          <a:xfrm>
            <a:off x="10485968"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2022</a:t>
            </a:r>
          </a:p>
        </p:txBody>
      </p:sp>
      <p:sp>
        <p:nvSpPr>
          <p:cNvPr id="27" name="Text Box 26"/>
          <p:cNvSpPr txBox="1">
            <a:spLocks noChangeArrowheads="1"/>
          </p:cNvSpPr>
          <p:nvPr userDrawn="1"/>
        </p:nvSpPr>
        <p:spPr bwMode="blackWhite">
          <a:xfrm>
            <a:off x="9887465"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2021</a:t>
            </a:r>
          </a:p>
        </p:txBody>
      </p:sp>
      <p:sp>
        <p:nvSpPr>
          <p:cNvPr id="31" name="Text Box 26"/>
          <p:cNvSpPr txBox="1">
            <a:spLocks noChangeArrowheads="1"/>
          </p:cNvSpPr>
          <p:nvPr userDrawn="1"/>
        </p:nvSpPr>
        <p:spPr bwMode="blackWhite">
          <a:xfrm>
            <a:off x="11075654"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2023</a:t>
            </a:r>
          </a:p>
        </p:txBody>
      </p:sp>
      <p:sp>
        <p:nvSpPr>
          <p:cNvPr id="32" name="Text Box 9"/>
          <p:cNvSpPr txBox="1">
            <a:spLocks noChangeArrowheads="1"/>
          </p:cNvSpPr>
          <p:nvPr userDrawn="1"/>
        </p:nvSpPr>
        <p:spPr bwMode="blackWhite">
          <a:xfrm>
            <a:off x="1059612"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2014</a:t>
            </a:r>
          </a:p>
        </p:txBody>
      </p:sp>
      <p:sp>
        <p:nvSpPr>
          <p:cNvPr id="33" name="Text Box 9"/>
          <p:cNvSpPr txBox="1">
            <a:spLocks noChangeArrowheads="1"/>
          </p:cNvSpPr>
          <p:nvPr userDrawn="1"/>
        </p:nvSpPr>
        <p:spPr bwMode="blackWhite">
          <a:xfrm>
            <a:off x="6385412" y="496072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cs typeface="Arial" pitchFamily="34" charset="0"/>
              </a:rPr>
              <a:t>2015</a:t>
            </a:r>
          </a:p>
        </p:txBody>
      </p:sp>
    </p:spTree>
    <p:extLst>
      <p:ext uri="{BB962C8B-B14F-4D97-AF65-F5344CB8AC3E}">
        <p14:creationId xmlns:p14="http://schemas.microsoft.com/office/powerpoint/2010/main" val="210560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2-Boxer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userDrawn="1"/>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userDrawn="1"/>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userDrawn="1"/>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userDrawn="1"/>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userDrawn="1"/>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userDrawn="1"/>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userDrawn="1"/>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userDrawn="1"/>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userDrawn="1"/>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userDrawn="1"/>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1" name="Rectangle 27"/>
          <p:cNvSpPr>
            <a:spLocks noChangeArrowheads="1"/>
          </p:cNvSpPr>
          <p:nvPr userDrawn="1"/>
        </p:nvSpPr>
        <p:spPr bwMode="blackWhite">
          <a:xfrm>
            <a:off x="819309" y="1669202"/>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userDrawn="1"/>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userDrawn="1"/>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userDrawn="1"/>
        </p:nvSpPr>
        <p:spPr>
          <a:xfrm>
            <a:off x="819309" y="1989105"/>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
        <p:nvSpPr>
          <p:cNvPr id="35"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6"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7"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8"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9"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40"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41" name="TextBox 40"/>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42" name="TextBox 41"/>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3"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4"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1376730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Boxer w_bumper, w-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5"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16"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7"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8"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22"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23"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24" name="TextBox 23"/>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25" name="TextBox 24"/>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26"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27"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1888456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7833651"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7991593" y="4955755"/>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971456"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7991593" y="1546076"/>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71456"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452080"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452080"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813816"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294440"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3" name="Text Box 15"/>
          <p:cNvSpPr txBox="1">
            <a:spLocks noChangeArrowheads="1"/>
          </p:cNvSpPr>
          <p:nvPr userDrawn="1"/>
        </p:nvSpPr>
        <p:spPr bwMode="auto">
          <a:xfrm>
            <a:off x="2232341"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4" name="Text Box 16"/>
          <p:cNvSpPr txBox="1">
            <a:spLocks noChangeArrowheads="1"/>
          </p:cNvSpPr>
          <p:nvPr userDrawn="1"/>
        </p:nvSpPr>
        <p:spPr bwMode="auto">
          <a:xfrm>
            <a:off x="1175323"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	</a:t>
            </a:r>
          </a:p>
        </p:txBody>
      </p:sp>
      <p:sp>
        <p:nvSpPr>
          <p:cNvPr id="25" name="Text Box 15"/>
          <p:cNvSpPr txBox="1">
            <a:spLocks noChangeArrowheads="1"/>
          </p:cNvSpPr>
          <p:nvPr userDrawn="1"/>
        </p:nvSpPr>
        <p:spPr bwMode="auto">
          <a:xfrm>
            <a:off x="330080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26" name="Text Box 15"/>
          <p:cNvSpPr txBox="1">
            <a:spLocks noChangeArrowheads="1"/>
          </p:cNvSpPr>
          <p:nvPr userDrawn="1"/>
        </p:nvSpPr>
        <p:spPr bwMode="auto">
          <a:xfrm>
            <a:off x="571210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7" name="Text Box 16"/>
          <p:cNvSpPr txBox="1">
            <a:spLocks noChangeArrowheads="1"/>
          </p:cNvSpPr>
          <p:nvPr userDrawn="1"/>
        </p:nvSpPr>
        <p:spPr bwMode="auto">
          <a:xfrm>
            <a:off x="4637531"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1" name="Text Box 15"/>
          <p:cNvSpPr txBox="1">
            <a:spLocks noChangeArrowheads="1"/>
          </p:cNvSpPr>
          <p:nvPr userDrawn="1"/>
        </p:nvSpPr>
        <p:spPr bwMode="auto">
          <a:xfrm>
            <a:off x="678058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32" name="Text Box 15"/>
          <p:cNvSpPr txBox="1">
            <a:spLocks noChangeArrowheads="1"/>
          </p:cNvSpPr>
          <p:nvPr userDrawn="1"/>
        </p:nvSpPr>
        <p:spPr bwMode="auto">
          <a:xfrm>
            <a:off x="924947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33" name="Text Box 16"/>
          <p:cNvSpPr txBox="1">
            <a:spLocks noChangeArrowheads="1"/>
          </p:cNvSpPr>
          <p:nvPr userDrawn="1"/>
        </p:nvSpPr>
        <p:spPr bwMode="auto">
          <a:xfrm>
            <a:off x="817986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4" name="Text Box 15"/>
          <p:cNvSpPr txBox="1">
            <a:spLocks noChangeArrowheads="1"/>
          </p:cNvSpPr>
          <p:nvPr userDrawn="1"/>
        </p:nvSpPr>
        <p:spPr bwMode="auto">
          <a:xfrm>
            <a:off x="1032099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Tree>
    <p:extLst>
      <p:ext uri="{BB962C8B-B14F-4D97-AF65-F5344CB8AC3E}">
        <p14:creationId xmlns:p14="http://schemas.microsoft.com/office/powerpoint/2010/main" val="1612455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Boxer w/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245975"/>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65878"/>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09" name="TextBox 10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1" name="Picture 1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942387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ox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245975"/>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65878"/>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3803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Row 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518415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Boxer no RYG no year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076882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4-Boxer no RYG no year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806465"/>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06465"/>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7476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7476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155210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4-Boxer no RYG 2014-202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02911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362213"/>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03429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363366"/>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16192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16192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Freeform 28"/>
          <p:cNvSpPr>
            <a:spLocks noChangeAspect="1"/>
          </p:cNvSpPr>
          <p:nvPr userDrawn="1"/>
        </p:nvSpPr>
        <p:spPr bwMode="blackWhite">
          <a:xfrm rot="4200000">
            <a:off x="789672" y="1425357"/>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335345"/>
            <a:ext cx="11003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Forecast / Plan</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85214"/>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67205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67205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54" name="Text Box 37"/>
          <p:cNvSpPr txBox="1">
            <a:spLocks noChangeArrowheads="1"/>
          </p:cNvSpPr>
          <p:nvPr userDrawn="1"/>
        </p:nvSpPr>
        <p:spPr bwMode="auto">
          <a:xfrm>
            <a:off x="635011"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55" name="Text Box 38"/>
          <p:cNvSpPr txBox="1">
            <a:spLocks noChangeArrowheads="1"/>
          </p:cNvSpPr>
          <p:nvPr userDrawn="1"/>
        </p:nvSpPr>
        <p:spPr bwMode="auto">
          <a:xfrm>
            <a:off x="2925239"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56" name="Text Box 39"/>
          <p:cNvSpPr txBox="1">
            <a:spLocks noChangeArrowheads="1"/>
          </p:cNvSpPr>
          <p:nvPr userDrawn="1"/>
        </p:nvSpPr>
        <p:spPr bwMode="auto">
          <a:xfrm>
            <a:off x="4070353"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58" name="Text Box 41"/>
          <p:cNvSpPr txBox="1">
            <a:spLocks noChangeArrowheads="1"/>
          </p:cNvSpPr>
          <p:nvPr userDrawn="1"/>
        </p:nvSpPr>
        <p:spPr bwMode="auto">
          <a:xfrm>
            <a:off x="1780125"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59" name="Text Box 42"/>
          <p:cNvSpPr txBox="1">
            <a:spLocks noChangeArrowheads="1"/>
          </p:cNvSpPr>
          <p:nvPr userDrawn="1"/>
        </p:nvSpPr>
        <p:spPr bwMode="auto">
          <a:xfrm>
            <a:off x="5215467"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60" name="Text Box 37"/>
          <p:cNvSpPr txBox="1">
            <a:spLocks noChangeArrowheads="1"/>
          </p:cNvSpPr>
          <p:nvPr userDrawn="1"/>
        </p:nvSpPr>
        <p:spPr bwMode="auto">
          <a:xfrm>
            <a:off x="1207568"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61" name="Text Box 38"/>
          <p:cNvSpPr txBox="1">
            <a:spLocks noChangeArrowheads="1"/>
          </p:cNvSpPr>
          <p:nvPr userDrawn="1"/>
        </p:nvSpPr>
        <p:spPr bwMode="auto">
          <a:xfrm>
            <a:off x="3497796"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62" name="Text Box 39"/>
          <p:cNvSpPr txBox="1">
            <a:spLocks noChangeArrowheads="1"/>
          </p:cNvSpPr>
          <p:nvPr userDrawn="1"/>
        </p:nvSpPr>
        <p:spPr bwMode="auto">
          <a:xfrm>
            <a:off x="4642910"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63" name="Text Box 41"/>
          <p:cNvSpPr txBox="1">
            <a:spLocks noChangeArrowheads="1"/>
          </p:cNvSpPr>
          <p:nvPr userDrawn="1"/>
        </p:nvSpPr>
        <p:spPr bwMode="auto">
          <a:xfrm>
            <a:off x="2352682"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64" name="Text Box 37"/>
          <p:cNvSpPr txBox="1">
            <a:spLocks noChangeArrowheads="1"/>
          </p:cNvSpPr>
          <p:nvPr userDrawn="1"/>
        </p:nvSpPr>
        <p:spPr bwMode="auto">
          <a:xfrm>
            <a:off x="6268108"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65" name="Text Box 38"/>
          <p:cNvSpPr txBox="1">
            <a:spLocks noChangeArrowheads="1"/>
          </p:cNvSpPr>
          <p:nvPr userDrawn="1"/>
        </p:nvSpPr>
        <p:spPr bwMode="auto">
          <a:xfrm>
            <a:off x="8543820"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66" name="Text Box 39"/>
          <p:cNvSpPr txBox="1">
            <a:spLocks noChangeArrowheads="1"/>
          </p:cNvSpPr>
          <p:nvPr userDrawn="1"/>
        </p:nvSpPr>
        <p:spPr bwMode="auto">
          <a:xfrm>
            <a:off x="9672629"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109" name="Text Box 41"/>
          <p:cNvSpPr txBox="1">
            <a:spLocks noChangeArrowheads="1"/>
          </p:cNvSpPr>
          <p:nvPr userDrawn="1"/>
        </p:nvSpPr>
        <p:spPr bwMode="auto">
          <a:xfrm>
            <a:off x="7399288"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110" name="Text Box 42"/>
          <p:cNvSpPr txBox="1">
            <a:spLocks noChangeArrowheads="1"/>
          </p:cNvSpPr>
          <p:nvPr userDrawn="1"/>
        </p:nvSpPr>
        <p:spPr bwMode="auto">
          <a:xfrm>
            <a:off x="10848564"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111" name="Text Box 37"/>
          <p:cNvSpPr txBox="1">
            <a:spLocks noChangeArrowheads="1"/>
          </p:cNvSpPr>
          <p:nvPr userDrawn="1"/>
        </p:nvSpPr>
        <p:spPr bwMode="auto">
          <a:xfrm>
            <a:off x="6831292"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112" name="Text Box 38"/>
          <p:cNvSpPr txBox="1">
            <a:spLocks noChangeArrowheads="1"/>
          </p:cNvSpPr>
          <p:nvPr userDrawn="1"/>
        </p:nvSpPr>
        <p:spPr bwMode="auto">
          <a:xfrm>
            <a:off x="9108224"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113" name="Text Box 39"/>
          <p:cNvSpPr txBox="1">
            <a:spLocks noChangeArrowheads="1"/>
          </p:cNvSpPr>
          <p:nvPr userDrawn="1"/>
        </p:nvSpPr>
        <p:spPr bwMode="auto">
          <a:xfrm>
            <a:off x="10250176"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114" name="Text Box 41"/>
          <p:cNvSpPr txBox="1">
            <a:spLocks noChangeArrowheads="1"/>
          </p:cNvSpPr>
          <p:nvPr userDrawn="1"/>
        </p:nvSpPr>
        <p:spPr bwMode="auto">
          <a:xfrm>
            <a:off x="7970267"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115" name="Text Box 37"/>
          <p:cNvSpPr txBox="1">
            <a:spLocks noChangeArrowheads="1"/>
          </p:cNvSpPr>
          <p:nvPr userDrawn="1"/>
        </p:nvSpPr>
        <p:spPr bwMode="auto">
          <a:xfrm>
            <a:off x="619099"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116" name="Text Box 38"/>
          <p:cNvSpPr txBox="1">
            <a:spLocks noChangeArrowheads="1"/>
          </p:cNvSpPr>
          <p:nvPr userDrawn="1"/>
        </p:nvSpPr>
        <p:spPr bwMode="auto">
          <a:xfrm>
            <a:off x="2894812"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117" name="Text Box 39"/>
          <p:cNvSpPr txBox="1">
            <a:spLocks noChangeArrowheads="1"/>
          </p:cNvSpPr>
          <p:nvPr userDrawn="1"/>
        </p:nvSpPr>
        <p:spPr bwMode="auto">
          <a:xfrm>
            <a:off x="4023620"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118" name="Text Box 41"/>
          <p:cNvSpPr txBox="1">
            <a:spLocks noChangeArrowheads="1"/>
          </p:cNvSpPr>
          <p:nvPr userDrawn="1"/>
        </p:nvSpPr>
        <p:spPr bwMode="auto">
          <a:xfrm>
            <a:off x="1750280"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119" name="Text Box 42"/>
          <p:cNvSpPr txBox="1">
            <a:spLocks noChangeArrowheads="1"/>
          </p:cNvSpPr>
          <p:nvPr userDrawn="1"/>
        </p:nvSpPr>
        <p:spPr bwMode="auto">
          <a:xfrm>
            <a:off x="5199556"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120" name="Text Box 37"/>
          <p:cNvSpPr txBox="1">
            <a:spLocks noChangeArrowheads="1"/>
          </p:cNvSpPr>
          <p:nvPr userDrawn="1"/>
        </p:nvSpPr>
        <p:spPr bwMode="auto">
          <a:xfrm>
            <a:off x="1182284"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121" name="Text Box 38"/>
          <p:cNvSpPr txBox="1">
            <a:spLocks noChangeArrowheads="1"/>
          </p:cNvSpPr>
          <p:nvPr userDrawn="1"/>
        </p:nvSpPr>
        <p:spPr bwMode="auto">
          <a:xfrm>
            <a:off x="3459217"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122" name="Text Box 39"/>
          <p:cNvSpPr txBox="1">
            <a:spLocks noChangeArrowheads="1"/>
          </p:cNvSpPr>
          <p:nvPr userDrawn="1"/>
        </p:nvSpPr>
        <p:spPr bwMode="auto">
          <a:xfrm>
            <a:off x="4601168"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123" name="Text Box 41"/>
          <p:cNvSpPr txBox="1">
            <a:spLocks noChangeArrowheads="1"/>
          </p:cNvSpPr>
          <p:nvPr userDrawn="1"/>
        </p:nvSpPr>
        <p:spPr bwMode="auto">
          <a:xfrm>
            <a:off x="2321259"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125" name="Text Box 37"/>
          <p:cNvSpPr txBox="1">
            <a:spLocks noChangeArrowheads="1"/>
          </p:cNvSpPr>
          <p:nvPr userDrawn="1"/>
        </p:nvSpPr>
        <p:spPr bwMode="auto">
          <a:xfrm>
            <a:off x="6268108"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126" name="Text Box 38"/>
          <p:cNvSpPr txBox="1">
            <a:spLocks noChangeArrowheads="1"/>
          </p:cNvSpPr>
          <p:nvPr userDrawn="1"/>
        </p:nvSpPr>
        <p:spPr bwMode="auto">
          <a:xfrm>
            <a:off x="8543820"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127" name="Text Box 39"/>
          <p:cNvSpPr txBox="1">
            <a:spLocks noChangeArrowheads="1"/>
          </p:cNvSpPr>
          <p:nvPr userDrawn="1"/>
        </p:nvSpPr>
        <p:spPr bwMode="auto">
          <a:xfrm>
            <a:off x="9672628"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128" name="Text Box 41"/>
          <p:cNvSpPr txBox="1">
            <a:spLocks noChangeArrowheads="1"/>
          </p:cNvSpPr>
          <p:nvPr userDrawn="1"/>
        </p:nvSpPr>
        <p:spPr bwMode="auto">
          <a:xfrm>
            <a:off x="7399288"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129" name="Text Box 42"/>
          <p:cNvSpPr txBox="1">
            <a:spLocks noChangeArrowheads="1"/>
          </p:cNvSpPr>
          <p:nvPr userDrawn="1"/>
        </p:nvSpPr>
        <p:spPr bwMode="auto">
          <a:xfrm>
            <a:off x="10848564"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130" name="Text Box 37"/>
          <p:cNvSpPr txBox="1">
            <a:spLocks noChangeArrowheads="1"/>
          </p:cNvSpPr>
          <p:nvPr userDrawn="1"/>
        </p:nvSpPr>
        <p:spPr bwMode="auto">
          <a:xfrm>
            <a:off x="6831292"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131" name="Text Box 38"/>
          <p:cNvSpPr txBox="1">
            <a:spLocks noChangeArrowheads="1"/>
          </p:cNvSpPr>
          <p:nvPr userDrawn="1"/>
        </p:nvSpPr>
        <p:spPr bwMode="auto">
          <a:xfrm>
            <a:off x="9108225"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132" name="Text Box 39"/>
          <p:cNvSpPr txBox="1">
            <a:spLocks noChangeArrowheads="1"/>
          </p:cNvSpPr>
          <p:nvPr userDrawn="1"/>
        </p:nvSpPr>
        <p:spPr bwMode="auto">
          <a:xfrm>
            <a:off x="10250176"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133" name="Text Box 41"/>
          <p:cNvSpPr txBox="1">
            <a:spLocks noChangeArrowheads="1"/>
          </p:cNvSpPr>
          <p:nvPr userDrawn="1"/>
        </p:nvSpPr>
        <p:spPr bwMode="auto">
          <a:xfrm>
            <a:off x="7970267" y="5165435"/>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Tree>
    <p:extLst>
      <p:ext uri="{BB962C8B-B14F-4D97-AF65-F5344CB8AC3E}">
        <p14:creationId xmlns:p14="http://schemas.microsoft.com/office/powerpoint/2010/main" val="224252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4-Boxer no year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02911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270773"/>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03429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271926"/>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03" name="Straight Connector 102"/>
          <p:cNvCxnSpPr/>
          <p:nvPr userDrawn="1"/>
        </p:nvCxnSpPr>
        <p:spPr>
          <a:xfrm flipH="1">
            <a:off x="6333405"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58061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58061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67" name="Straight Connector 66"/>
          <p:cNvCxnSpPr/>
          <p:nvPr userDrawn="1"/>
        </p:nvCxnSpPr>
        <p:spPr>
          <a:xfrm flipH="1">
            <a:off x="6325167" y="284504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flipH="1">
            <a:off x="695164" y="284504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flipH="1">
            <a:off x="6333405" y="505958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flipH="1">
            <a:off x="703402" y="505958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071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3-Boxer 2014-2018">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02911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362213"/>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03429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16192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Freeform 28"/>
          <p:cNvSpPr>
            <a:spLocks noChangeAspect="1"/>
          </p:cNvSpPr>
          <p:nvPr userDrawn="1"/>
        </p:nvSpPr>
        <p:spPr bwMode="blackWhite">
          <a:xfrm rot="4200000">
            <a:off x="789672" y="1425357"/>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335345"/>
            <a:ext cx="11003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Forecast / Plan</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85214"/>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67205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54" name="Text Box 37"/>
          <p:cNvSpPr txBox="1">
            <a:spLocks noChangeArrowheads="1"/>
          </p:cNvSpPr>
          <p:nvPr userDrawn="1"/>
        </p:nvSpPr>
        <p:spPr bwMode="auto">
          <a:xfrm>
            <a:off x="1010983"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2014</a:t>
            </a:r>
          </a:p>
        </p:txBody>
      </p:sp>
      <p:sp>
        <p:nvSpPr>
          <p:cNvPr id="55" name="Text Box 38"/>
          <p:cNvSpPr txBox="1">
            <a:spLocks noChangeArrowheads="1"/>
          </p:cNvSpPr>
          <p:nvPr userDrawn="1"/>
        </p:nvSpPr>
        <p:spPr bwMode="auto">
          <a:xfrm>
            <a:off x="4909470"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58" name="Text Box 41"/>
          <p:cNvSpPr txBox="1">
            <a:spLocks noChangeArrowheads="1"/>
          </p:cNvSpPr>
          <p:nvPr userDrawn="1"/>
        </p:nvSpPr>
        <p:spPr bwMode="auto">
          <a:xfrm>
            <a:off x="2960226"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60" name="Text Box 37"/>
          <p:cNvSpPr txBox="1">
            <a:spLocks noChangeArrowheads="1"/>
          </p:cNvSpPr>
          <p:nvPr userDrawn="1"/>
        </p:nvSpPr>
        <p:spPr bwMode="auto">
          <a:xfrm>
            <a:off x="1985605"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63" name="Text Box 41"/>
          <p:cNvSpPr txBox="1">
            <a:spLocks noChangeArrowheads="1"/>
          </p:cNvSpPr>
          <p:nvPr userDrawn="1"/>
        </p:nvSpPr>
        <p:spPr bwMode="auto">
          <a:xfrm>
            <a:off x="3934848"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49" name="Text Box 37"/>
          <p:cNvSpPr txBox="1">
            <a:spLocks noChangeArrowheads="1"/>
          </p:cNvSpPr>
          <p:nvPr userDrawn="1"/>
        </p:nvSpPr>
        <p:spPr bwMode="auto">
          <a:xfrm>
            <a:off x="6551812"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2014</a:t>
            </a:r>
          </a:p>
        </p:txBody>
      </p:sp>
      <p:sp>
        <p:nvSpPr>
          <p:cNvPr id="50" name="Text Box 38"/>
          <p:cNvSpPr txBox="1">
            <a:spLocks noChangeArrowheads="1"/>
          </p:cNvSpPr>
          <p:nvPr userDrawn="1"/>
        </p:nvSpPr>
        <p:spPr bwMode="auto">
          <a:xfrm>
            <a:off x="10450299"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51" name="Text Box 41"/>
          <p:cNvSpPr txBox="1">
            <a:spLocks noChangeArrowheads="1"/>
          </p:cNvSpPr>
          <p:nvPr userDrawn="1"/>
        </p:nvSpPr>
        <p:spPr bwMode="auto">
          <a:xfrm>
            <a:off x="8501055"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67" name="Text Box 37"/>
          <p:cNvSpPr txBox="1">
            <a:spLocks noChangeArrowheads="1"/>
          </p:cNvSpPr>
          <p:nvPr userDrawn="1"/>
        </p:nvSpPr>
        <p:spPr bwMode="auto">
          <a:xfrm>
            <a:off x="7526434"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68" name="Text Box 41"/>
          <p:cNvSpPr txBox="1">
            <a:spLocks noChangeArrowheads="1"/>
          </p:cNvSpPr>
          <p:nvPr userDrawn="1"/>
        </p:nvSpPr>
        <p:spPr bwMode="auto">
          <a:xfrm>
            <a:off x="9475677"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69" name="Text Box 37"/>
          <p:cNvSpPr txBox="1">
            <a:spLocks noChangeArrowheads="1"/>
          </p:cNvSpPr>
          <p:nvPr userDrawn="1"/>
        </p:nvSpPr>
        <p:spPr bwMode="auto">
          <a:xfrm>
            <a:off x="1010983" y="5169229"/>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2014</a:t>
            </a:r>
          </a:p>
        </p:txBody>
      </p:sp>
      <p:sp>
        <p:nvSpPr>
          <p:cNvPr id="70" name="Text Box 38"/>
          <p:cNvSpPr txBox="1">
            <a:spLocks noChangeArrowheads="1"/>
          </p:cNvSpPr>
          <p:nvPr userDrawn="1"/>
        </p:nvSpPr>
        <p:spPr bwMode="auto">
          <a:xfrm>
            <a:off x="4909470" y="5169229"/>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71" name="Text Box 41"/>
          <p:cNvSpPr txBox="1">
            <a:spLocks noChangeArrowheads="1"/>
          </p:cNvSpPr>
          <p:nvPr userDrawn="1"/>
        </p:nvSpPr>
        <p:spPr bwMode="auto">
          <a:xfrm>
            <a:off x="2960226" y="5169229"/>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72" name="Text Box 37"/>
          <p:cNvSpPr txBox="1">
            <a:spLocks noChangeArrowheads="1"/>
          </p:cNvSpPr>
          <p:nvPr userDrawn="1"/>
        </p:nvSpPr>
        <p:spPr bwMode="auto">
          <a:xfrm>
            <a:off x="1985605" y="5169229"/>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73" name="Text Box 41"/>
          <p:cNvSpPr txBox="1">
            <a:spLocks noChangeArrowheads="1"/>
          </p:cNvSpPr>
          <p:nvPr userDrawn="1"/>
        </p:nvSpPr>
        <p:spPr bwMode="auto">
          <a:xfrm>
            <a:off x="3934848" y="5169229"/>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Tree>
    <p:extLst>
      <p:ext uri="{BB962C8B-B14F-4D97-AF65-F5344CB8AC3E}">
        <p14:creationId xmlns:p14="http://schemas.microsoft.com/office/powerpoint/2010/main" val="77687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Boxer no RYG 2014-202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02911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362213"/>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03429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16192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Freeform 28"/>
          <p:cNvSpPr>
            <a:spLocks noChangeAspect="1"/>
          </p:cNvSpPr>
          <p:nvPr userDrawn="1"/>
        </p:nvSpPr>
        <p:spPr bwMode="blackWhite">
          <a:xfrm rot="4200000">
            <a:off x="789672" y="1425357"/>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335345"/>
            <a:ext cx="11003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Forecast / Plan</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85214"/>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67205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54" name="Text Box 37"/>
          <p:cNvSpPr txBox="1">
            <a:spLocks noChangeArrowheads="1"/>
          </p:cNvSpPr>
          <p:nvPr userDrawn="1"/>
        </p:nvSpPr>
        <p:spPr bwMode="auto">
          <a:xfrm>
            <a:off x="635011"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55" name="Text Box 38"/>
          <p:cNvSpPr txBox="1">
            <a:spLocks noChangeArrowheads="1"/>
          </p:cNvSpPr>
          <p:nvPr userDrawn="1"/>
        </p:nvSpPr>
        <p:spPr bwMode="auto">
          <a:xfrm>
            <a:off x="2910723"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56" name="Text Box 39"/>
          <p:cNvSpPr txBox="1">
            <a:spLocks noChangeArrowheads="1"/>
          </p:cNvSpPr>
          <p:nvPr userDrawn="1"/>
        </p:nvSpPr>
        <p:spPr bwMode="auto">
          <a:xfrm>
            <a:off x="4039532"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58" name="Text Box 41"/>
          <p:cNvSpPr txBox="1">
            <a:spLocks noChangeArrowheads="1"/>
          </p:cNvSpPr>
          <p:nvPr userDrawn="1"/>
        </p:nvSpPr>
        <p:spPr bwMode="auto">
          <a:xfrm>
            <a:off x="1766191"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59" name="Text Box 42"/>
          <p:cNvSpPr txBox="1">
            <a:spLocks noChangeArrowheads="1"/>
          </p:cNvSpPr>
          <p:nvPr userDrawn="1"/>
        </p:nvSpPr>
        <p:spPr bwMode="auto">
          <a:xfrm>
            <a:off x="5215467"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60" name="Text Box 37"/>
          <p:cNvSpPr txBox="1">
            <a:spLocks noChangeArrowheads="1"/>
          </p:cNvSpPr>
          <p:nvPr userDrawn="1"/>
        </p:nvSpPr>
        <p:spPr bwMode="auto">
          <a:xfrm>
            <a:off x="1198195"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61" name="Text Box 38"/>
          <p:cNvSpPr txBox="1">
            <a:spLocks noChangeArrowheads="1"/>
          </p:cNvSpPr>
          <p:nvPr userDrawn="1"/>
        </p:nvSpPr>
        <p:spPr bwMode="auto">
          <a:xfrm>
            <a:off x="3475128"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62" name="Text Box 39"/>
          <p:cNvSpPr txBox="1">
            <a:spLocks noChangeArrowheads="1"/>
          </p:cNvSpPr>
          <p:nvPr userDrawn="1"/>
        </p:nvSpPr>
        <p:spPr bwMode="auto">
          <a:xfrm>
            <a:off x="4617079"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63" name="Text Box 41"/>
          <p:cNvSpPr txBox="1">
            <a:spLocks noChangeArrowheads="1"/>
          </p:cNvSpPr>
          <p:nvPr userDrawn="1"/>
        </p:nvSpPr>
        <p:spPr bwMode="auto">
          <a:xfrm>
            <a:off x="2337170"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64" name="Text Box 37"/>
          <p:cNvSpPr txBox="1">
            <a:spLocks noChangeArrowheads="1"/>
          </p:cNvSpPr>
          <p:nvPr userDrawn="1"/>
        </p:nvSpPr>
        <p:spPr bwMode="auto">
          <a:xfrm>
            <a:off x="6268108"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65" name="Text Box 38"/>
          <p:cNvSpPr txBox="1">
            <a:spLocks noChangeArrowheads="1"/>
          </p:cNvSpPr>
          <p:nvPr userDrawn="1"/>
        </p:nvSpPr>
        <p:spPr bwMode="auto">
          <a:xfrm>
            <a:off x="8543820"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66" name="Text Box 39"/>
          <p:cNvSpPr txBox="1">
            <a:spLocks noChangeArrowheads="1"/>
          </p:cNvSpPr>
          <p:nvPr userDrawn="1"/>
        </p:nvSpPr>
        <p:spPr bwMode="auto">
          <a:xfrm>
            <a:off x="9672629"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109" name="Text Box 41"/>
          <p:cNvSpPr txBox="1">
            <a:spLocks noChangeArrowheads="1"/>
          </p:cNvSpPr>
          <p:nvPr userDrawn="1"/>
        </p:nvSpPr>
        <p:spPr bwMode="auto">
          <a:xfrm>
            <a:off x="7399288"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110" name="Text Box 42"/>
          <p:cNvSpPr txBox="1">
            <a:spLocks noChangeArrowheads="1"/>
          </p:cNvSpPr>
          <p:nvPr userDrawn="1"/>
        </p:nvSpPr>
        <p:spPr bwMode="auto">
          <a:xfrm>
            <a:off x="10848564"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111" name="Text Box 37"/>
          <p:cNvSpPr txBox="1">
            <a:spLocks noChangeArrowheads="1"/>
          </p:cNvSpPr>
          <p:nvPr userDrawn="1"/>
        </p:nvSpPr>
        <p:spPr bwMode="auto">
          <a:xfrm>
            <a:off x="6831292"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112" name="Text Box 38"/>
          <p:cNvSpPr txBox="1">
            <a:spLocks noChangeArrowheads="1"/>
          </p:cNvSpPr>
          <p:nvPr userDrawn="1"/>
        </p:nvSpPr>
        <p:spPr bwMode="auto">
          <a:xfrm>
            <a:off x="9108224"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113" name="Text Box 39"/>
          <p:cNvSpPr txBox="1">
            <a:spLocks noChangeArrowheads="1"/>
          </p:cNvSpPr>
          <p:nvPr userDrawn="1"/>
        </p:nvSpPr>
        <p:spPr bwMode="auto">
          <a:xfrm>
            <a:off x="10250176"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114" name="Text Box 41"/>
          <p:cNvSpPr txBox="1">
            <a:spLocks noChangeArrowheads="1"/>
          </p:cNvSpPr>
          <p:nvPr userDrawn="1"/>
        </p:nvSpPr>
        <p:spPr bwMode="auto">
          <a:xfrm>
            <a:off x="7970267"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115" name="Text Box 37"/>
          <p:cNvSpPr txBox="1">
            <a:spLocks noChangeArrowheads="1"/>
          </p:cNvSpPr>
          <p:nvPr userDrawn="1"/>
        </p:nvSpPr>
        <p:spPr bwMode="auto">
          <a:xfrm>
            <a:off x="619099"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116" name="Text Box 38"/>
          <p:cNvSpPr txBox="1">
            <a:spLocks noChangeArrowheads="1"/>
          </p:cNvSpPr>
          <p:nvPr userDrawn="1"/>
        </p:nvSpPr>
        <p:spPr bwMode="auto">
          <a:xfrm>
            <a:off x="2894812"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117" name="Text Box 39"/>
          <p:cNvSpPr txBox="1">
            <a:spLocks noChangeArrowheads="1"/>
          </p:cNvSpPr>
          <p:nvPr userDrawn="1"/>
        </p:nvSpPr>
        <p:spPr bwMode="auto">
          <a:xfrm>
            <a:off x="4023620"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2021</a:t>
            </a:r>
          </a:p>
        </p:txBody>
      </p:sp>
      <p:sp>
        <p:nvSpPr>
          <p:cNvPr id="118" name="Text Box 41"/>
          <p:cNvSpPr txBox="1">
            <a:spLocks noChangeArrowheads="1"/>
          </p:cNvSpPr>
          <p:nvPr userDrawn="1"/>
        </p:nvSpPr>
        <p:spPr bwMode="auto">
          <a:xfrm>
            <a:off x="1750280"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119" name="Text Box 42"/>
          <p:cNvSpPr txBox="1">
            <a:spLocks noChangeArrowheads="1"/>
          </p:cNvSpPr>
          <p:nvPr userDrawn="1"/>
        </p:nvSpPr>
        <p:spPr bwMode="auto">
          <a:xfrm>
            <a:off x="5199556"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2023</a:t>
            </a:r>
          </a:p>
        </p:txBody>
      </p:sp>
      <p:sp>
        <p:nvSpPr>
          <p:cNvPr id="120" name="Text Box 37"/>
          <p:cNvSpPr txBox="1">
            <a:spLocks noChangeArrowheads="1"/>
          </p:cNvSpPr>
          <p:nvPr userDrawn="1"/>
        </p:nvSpPr>
        <p:spPr bwMode="auto">
          <a:xfrm>
            <a:off x="1182284"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121" name="Text Box 38"/>
          <p:cNvSpPr txBox="1">
            <a:spLocks noChangeArrowheads="1"/>
          </p:cNvSpPr>
          <p:nvPr userDrawn="1"/>
        </p:nvSpPr>
        <p:spPr bwMode="auto">
          <a:xfrm>
            <a:off x="3459217"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2020</a:t>
            </a:r>
          </a:p>
        </p:txBody>
      </p:sp>
      <p:sp>
        <p:nvSpPr>
          <p:cNvPr id="122" name="Text Box 39"/>
          <p:cNvSpPr txBox="1">
            <a:spLocks noChangeArrowheads="1"/>
          </p:cNvSpPr>
          <p:nvPr userDrawn="1"/>
        </p:nvSpPr>
        <p:spPr bwMode="auto">
          <a:xfrm>
            <a:off x="4601168"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2022</a:t>
            </a:r>
          </a:p>
        </p:txBody>
      </p:sp>
      <p:sp>
        <p:nvSpPr>
          <p:cNvPr id="123" name="Text Box 41"/>
          <p:cNvSpPr txBox="1">
            <a:spLocks noChangeArrowheads="1"/>
          </p:cNvSpPr>
          <p:nvPr userDrawn="1"/>
        </p:nvSpPr>
        <p:spPr bwMode="auto">
          <a:xfrm>
            <a:off x="2321259" y="5152631"/>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Tree>
    <p:extLst>
      <p:ext uri="{BB962C8B-B14F-4D97-AF65-F5344CB8AC3E}">
        <p14:creationId xmlns:p14="http://schemas.microsoft.com/office/powerpoint/2010/main" val="4025851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3-Boxer 2014-2019">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02911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362213"/>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03429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1210"/>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16192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Freeform 28"/>
          <p:cNvSpPr>
            <a:spLocks noChangeAspect="1"/>
          </p:cNvSpPr>
          <p:nvPr userDrawn="1"/>
        </p:nvSpPr>
        <p:spPr bwMode="blackWhite">
          <a:xfrm rot="4200000">
            <a:off x="789672" y="1425357"/>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335345"/>
            <a:ext cx="11003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Forecast / Plan</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85214"/>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672054"/>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54" name="Text Box 37"/>
          <p:cNvSpPr txBox="1">
            <a:spLocks noChangeArrowheads="1"/>
          </p:cNvSpPr>
          <p:nvPr userDrawn="1"/>
        </p:nvSpPr>
        <p:spPr bwMode="auto">
          <a:xfrm>
            <a:off x="815041"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2014</a:t>
            </a:r>
          </a:p>
        </p:txBody>
      </p:sp>
      <p:sp>
        <p:nvSpPr>
          <p:cNvPr id="55" name="Text Box 38"/>
          <p:cNvSpPr txBox="1">
            <a:spLocks noChangeArrowheads="1"/>
          </p:cNvSpPr>
          <p:nvPr userDrawn="1"/>
        </p:nvSpPr>
        <p:spPr bwMode="auto">
          <a:xfrm>
            <a:off x="4273464"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58" name="Text Box 41"/>
          <p:cNvSpPr txBox="1">
            <a:spLocks noChangeArrowheads="1"/>
          </p:cNvSpPr>
          <p:nvPr userDrawn="1"/>
        </p:nvSpPr>
        <p:spPr bwMode="auto">
          <a:xfrm>
            <a:off x="2544252"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60" name="Text Box 37"/>
          <p:cNvSpPr txBox="1">
            <a:spLocks noChangeArrowheads="1"/>
          </p:cNvSpPr>
          <p:nvPr userDrawn="1"/>
        </p:nvSpPr>
        <p:spPr bwMode="auto">
          <a:xfrm>
            <a:off x="1679647" y="2861637"/>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63" name="Text Box 41"/>
          <p:cNvSpPr txBox="1">
            <a:spLocks noChangeArrowheads="1"/>
          </p:cNvSpPr>
          <p:nvPr userDrawn="1"/>
        </p:nvSpPr>
        <p:spPr bwMode="auto">
          <a:xfrm>
            <a:off x="3408858" y="2861637"/>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35" name="Text Box 38"/>
          <p:cNvSpPr txBox="1">
            <a:spLocks noChangeArrowheads="1"/>
          </p:cNvSpPr>
          <p:nvPr userDrawn="1"/>
        </p:nvSpPr>
        <p:spPr bwMode="auto">
          <a:xfrm>
            <a:off x="5138070" y="2864422"/>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36" name="Text Box 37"/>
          <p:cNvSpPr txBox="1">
            <a:spLocks noChangeArrowheads="1"/>
          </p:cNvSpPr>
          <p:nvPr userDrawn="1"/>
        </p:nvSpPr>
        <p:spPr bwMode="auto">
          <a:xfrm>
            <a:off x="815040" y="5169408"/>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2014</a:t>
            </a:r>
          </a:p>
        </p:txBody>
      </p:sp>
      <p:sp>
        <p:nvSpPr>
          <p:cNvPr id="37" name="Text Box 38"/>
          <p:cNvSpPr txBox="1">
            <a:spLocks noChangeArrowheads="1"/>
          </p:cNvSpPr>
          <p:nvPr userDrawn="1"/>
        </p:nvSpPr>
        <p:spPr bwMode="auto">
          <a:xfrm>
            <a:off x="4273463" y="5169408"/>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38" name="Text Box 41"/>
          <p:cNvSpPr txBox="1">
            <a:spLocks noChangeArrowheads="1"/>
          </p:cNvSpPr>
          <p:nvPr userDrawn="1"/>
        </p:nvSpPr>
        <p:spPr bwMode="auto">
          <a:xfrm>
            <a:off x="2544251" y="5169408"/>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39" name="Text Box 37"/>
          <p:cNvSpPr txBox="1">
            <a:spLocks noChangeArrowheads="1"/>
          </p:cNvSpPr>
          <p:nvPr userDrawn="1"/>
        </p:nvSpPr>
        <p:spPr bwMode="auto">
          <a:xfrm>
            <a:off x="1679646" y="5169408"/>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40" name="Text Box 41"/>
          <p:cNvSpPr txBox="1">
            <a:spLocks noChangeArrowheads="1"/>
          </p:cNvSpPr>
          <p:nvPr userDrawn="1"/>
        </p:nvSpPr>
        <p:spPr bwMode="auto">
          <a:xfrm>
            <a:off x="3408857" y="5169408"/>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41" name="Text Box 38"/>
          <p:cNvSpPr txBox="1">
            <a:spLocks noChangeArrowheads="1"/>
          </p:cNvSpPr>
          <p:nvPr userDrawn="1"/>
        </p:nvSpPr>
        <p:spPr bwMode="auto">
          <a:xfrm>
            <a:off x="5138069" y="5172193"/>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
        <p:nvSpPr>
          <p:cNvPr id="42" name="Text Box 37"/>
          <p:cNvSpPr txBox="1">
            <a:spLocks noChangeArrowheads="1"/>
          </p:cNvSpPr>
          <p:nvPr userDrawn="1"/>
        </p:nvSpPr>
        <p:spPr bwMode="auto">
          <a:xfrm>
            <a:off x="6416338" y="2864422"/>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2014</a:t>
            </a:r>
          </a:p>
        </p:txBody>
      </p:sp>
      <p:sp>
        <p:nvSpPr>
          <p:cNvPr id="43" name="Text Box 38"/>
          <p:cNvSpPr txBox="1">
            <a:spLocks noChangeArrowheads="1"/>
          </p:cNvSpPr>
          <p:nvPr userDrawn="1"/>
        </p:nvSpPr>
        <p:spPr bwMode="auto">
          <a:xfrm>
            <a:off x="9874761" y="2864422"/>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2018</a:t>
            </a:r>
          </a:p>
        </p:txBody>
      </p:sp>
      <p:sp>
        <p:nvSpPr>
          <p:cNvPr id="44" name="Text Box 41"/>
          <p:cNvSpPr txBox="1">
            <a:spLocks noChangeArrowheads="1"/>
          </p:cNvSpPr>
          <p:nvPr userDrawn="1"/>
        </p:nvSpPr>
        <p:spPr bwMode="auto">
          <a:xfrm>
            <a:off x="8145549" y="2864422"/>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2016</a:t>
            </a:r>
          </a:p>
        </p:txBody>
      </p:sp>
      <p:sp>
        <p:nvSpPr>
          <p:cNvPr id="45" name="Text Box 37"/>
          <p:cNvSpPr txBox="1">
            <a:spLocks noChangeArrowheads="1"/>
          </p:cNvSpPr>
          <p:nvPr userDrawn="1"/>
        </p:nvSpPr>
        <p:spPr bwMode="auto">
          <a:xfrm>
            <a:off x="7280944" y="2864422"/>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2015</a:t>
            </a:r>
          </a:p>
        </p:txBody>
      </p:sp>
      <p:sp>
        <p:nvSpPr>
          <p:cNvPr id="46" name="Text Box 41"/>
          <p:cNvSpPr txBox="1">
            <a:spLocks noChangeArrowheads="1"/>
          </p:cNvSpPr>
          <p:nvPr userDrawn="1"/>
        </p:nvSpPr>
        <p:spPr bwMode="auto">
          <a:xfrm>
            <a:off x="9010155" y="2864422"/>
            <a:ext cx="675762"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2017</a:t>
            </a:r>
          </a:p>
        </p:txBody>
      </p:sp>
      <p:sp>
        <p:nvSpPr>
          <p:cNvPr id="47" name="Text Box 38"/>
          <p:cNvSpPr txBox="1">
            <a:spLocks noChangeArrowheads="1"/>
          </p:cNvSpPr>
          <p:nvPr userDrawn="1"/>
        </p:nvSpPr>
        <p:spPr bwMode="auto">
          <a:xfrm>
            <a:off x="10739367" y="2864422"/>
            <a:ext cx="675761" cy="3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88" tIns="60944" rIns="121888" bIns="60944">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chemeClr val="tx1"/>
                </a:solidFill>
                <a:effectLst/>
                <a:uLnTx/>
                <a:uFillTx/>
                <a:latin typeface="+mj-lt"/>
                <a:ea typeface="ＭＳ Ｐゴシック" pitchFamily="34" charset="-128"/>
                <a:cs typeface="Ford Antenna Cond Light" charset="0"/>
              </a:rPr>
              <a:t>2019</a:t>
            </a:r>
          </a:p>
        </p:txBody>
      </p:sp>
    </p:spTree>
    <p:extLst>
      <p:ext uri="{BB962C8B-B14F-4D97-AF65-F5344CB8AC3E}">
        <p14:creationId xmlns:p14="http://schemas.microsoft.com/office/powerpoint/2010/main" val="313641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Boxer no bump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20954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Boxer 1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2" name="Picture 5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1806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Boxer two-row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59"/>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495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4039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500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4040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745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745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745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3221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3221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3221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3235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787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884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2044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801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2204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809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4349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22009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ncoln 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8" name="Picture 7"/>
          <p:cNvPicPr>
            <a:picLocks noChangeAspect="1"/>
          </p:cNvPicPr>
          <p:nvPr userDrawn="1"/>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1196" y="6405682"/>
            <a:ext cx="716578" cy="246888"/>
          </a:xfrm>
          <a:prstGeom prst="rect">
            <a:avLst/>
          </a:prstGeom>
        </p:spPr>
      </p:pic>
    </p:spTree>
    <p:extLst>
      <p:ext uri="{BB962C8B-B14F-4D97-AF65-F5344CB8AC3E}">
        <p14:creationId xmlns:p14="http://schemas.microsoft.com/office/powerpoint/2010/main" val="3210826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Boxer no 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cxnSp>
        <p:nvCxnSpPr>
          <p:cNvPr id="57" name="Straight Connector 56"/>
          <p:cNvCxnSpPr/>
          <p:nvPr userDrawn="1"/>
        </p:nvCxnSpPr>
        <p:spPr>
          <a:xfrm flipH="1">
            <a:off x="2151094"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2151094"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6561197"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6561197"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1977660"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6387461"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2679720"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329027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3900830"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20691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451138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5121941"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7077137"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7687692"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8298247"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6466582"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8908802"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95193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2305903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4119540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6-Boxer 2014-202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grpSp>
        <p:nvGrpSpPr>
          <p:cNvPr id="118" name="Group 117"/>
          <p:cNvGrpSpPr/>
          <p:nvPr userDrawn="1"/>
        </p:nvGrpSpPr>
        <p:grpSpPr>
          <a:xfrm>
            <a:off x="443826" y="5184024"/>
            <a:ext cx="3715808" cy="292366"/>
            <a:chOff x="233198" y="2890325"/>
            <a:chExt cx="3715808" cy="292366"/>
          </a:xfrm>
        </p:grpSpPr>
        <p:grpSp>
          <p:nvGrpSpPr>
            <p:cNvPr id="119" name="Group 118"/>
            <p:cNvGrpSpPr/>
            <p:nvPr userDrawn="1"/>
          </p:nvGrpSpPr>
          <p:grpSpPr>
            <a:xfrm>
              <a:off x="1026848" y="2890325"/>
              <a:ext cx="2922158" cy="292366"/>
              <a:chOff x="1046043" y="3380863"/>
              <a:chExt cx="2921389" cy="292366"/>
            </a:xfrm>
          </p:grpSpPr>
          <p:sp>
            <p:nvSpPr>
              <p:cNvPr id="122" name="Text Box 38"/>
              <p:cNvSpPr txBox="1">
                <a:spLocks noChangeArrowheads="1"/>
              </p:cNvSpPr>
              <p:nvPr userDrawn="1"/>
            </p:nvSpPr>
            <p:spPr bwMode="auto">
              <a:xfrm>
                <a:off x="1417341"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2018</a:t>
                </a:r>
              </a:p>
            </p:txBody>
          </p:sp>
          <p:sp>
            <p:nvSpPr>
              <p:cNvPr id="123" name="Text Box 39"/>
              <p:cNvSpPr txBox="1">
                <a:spLocks noChangeArrowheads="1"/>
              </p:cNvSpPr>
              <p:nvPr userDrawn="1"/>
            </p:nvSpPr>
            <p:spPr bwMode="auto">
              <a:xfrm>
                <a:off x="180769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2019</a:t>
                </a:r>
              </a:p>
            </p:txBody>
          </p:sp>
          <p:sp>
            <p:nvSpPr>
              <p:cNvPr id="124" name="Text Box 40"/>
              <p:cNvSpPr txBox="1">
                <a:spLocks noChangeArrowheads="1"/>
              </p:cNvSpPr>
              <p:nvPr userDrawn="1"/>
            </p:nvSpPr>
            <p:spPr bwMode="auto">
              <a:xfrm>
                <a:off x="2217097"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2020</a:t>
                </a:r>
              </a:p>
            </p:txBody>
          </p:sp>
          <p:sp>
            <p:nvSpPr>
              <p:cNvPr id="125" name="Text Box 41"/>
              <p:cNvSpPr txBox="1">
                <a:spLocks noChangeArrowheads="1"/>
              </p:cNvSpPr>
              <p:nvPr userDrawn="1"/>
            </p:nvSpPr>
            <p:spPr bwMode="auto">
              <a:xfrm>
                <a:off x="104604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2017</a:t>
                </a:r>
              </a:p>
            </p:txBody>
          </p:sp>
          <p:sp>
            <p:nvSpPr>
              <p:cNvPr id="126" name="Text Box 42"/>
              <p:cNvSpPr txBox="1">
                <a:spLocks noChangeArrowheads="1"/>
              </p:cNvSpPr>
              <p:nvPr userDrawn="1"/>
            </p:nvSpPr>
            <p:spPr bwMode="auto">
              <a:xfrm>
                <a:off x="261697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2021</a:t>
                </a:r>
              </a:p>
            </p:txBody>
          </p:sp>
          <p:sp>
            <p:nvSpPr>
              <p:cNvPr id="127" name="Text Box 42"/>
              <p:cNvSpPr txBox="1">
                <a:spLocks noChangeArrowheads="1"/>
              </p:cNvSpPr>
              <p:nvPr userDrawn="1"/>
            </p:nvSpPr>
            <p:spPr bwMode="auto">
              <a:xfrm>
                <a:off x="301685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2022</a:t>
                </a:r>
              </a:p>
            </p:txBody>
          </p:sp>
          <p:sp>
            <p:nvSpPr>
              <p:cNvPr id="128" name="Text Box 42"/>
              <p:cNvSpPr txBox="1">
                <a:spLocks noChangeArrowheads="1"/>
              </p:cNvSpPr>
              <p:nvPr userDrawn="1"/>
            </p:nvSpPr>
            <p:spPr bwMode="auto">
              <a:xfrm>
                <a:off x="3407212"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2023</a:t>
                </a:r>
              </a:p>
            </p:txBody>
          </p:sp>
        </p:grpSp>
        <p:sp>
          <p:nvSpPr>
            <p:cNvPr id="120" name="Text Box 41"/>
            <p:cNvSpPr txBox="1">
              <a:spLocks noChangeArrowheads="1"/>
            </p:cNvSpPr>
            <p:nvPr userDrawn="1"/>
          </p:nvSpPr>
          <p:spPr bwMode="auto">
            <a:xfrm>
              <a:off x="625871"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2016</a:t>
              </a:r>
            </a:p>
          </p:txBody>
        </p:sp>
        <p:sp>
          <p:nvSpPr>
            <p:cNvPr id="121" name="Text Box 41"/>
            <p:cNvSpPr txBox="1">
              <a:spLocks noChangeArrowheads="1"/>
            </p:cNvSpPr>
            <p:nvPr userDrawn="1"/>
          </p:nvSpPr>
          <p:spPr bwMode="auto">
            <a:xfrm>
              <a:off x="233198"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2015</a:t>
              </a:r>
            </a:p>
          </p:txBody>
        </p:sp>
      </p:grpSp>
      <p:grpSp>
        <p:nvGrpSpPr>
          <p:cNvPr id="129" name="Group 128"/>
          <p:cNvGrpSpPr/>
          <p:nvPr userDrawn="1"/>
        </p:nvGrpSpPr>
        <p:grpSpPr>
          <a:xfrm>
            <a:off x="4282975" y="5184024"/>
            <a:ext cx="3715808" cy="292366"/>
            <a:chOff x="233198" y="2890325"/>
            <a:chExt cx="3715808" cy="292366"/>
          </a:xfrm>
        </p:grpSpPr>
        <p:grpSp>
          <p:nvGrpSpPr>
            <p:cNvPr id="130" name="Group 129"/>
            <p:cNvGrpSpPr/>
            <p:nvPr userDrawn="1"/>
          </p:nvGrpSpPr>
          <p:grpSpPr>
            <a:xfrm>
              <a:off x="1026848" y="2890325"/>
              <a:ext cx="2922158" cy="292366"/>
              <a:chOff x="1046043" y="3380863"/>
              <a:chExt cx="2921389" cy="292366"/>
            </a:xfrm>
          </p:grpSpPr>
          <p:sp>
            <p:nvSpPr>
              <p:cNvPr id="133" name="Text Box 38"/>
              <p:cNvSpPr txBox="1">
                <a:spLocks noChangeArrowheads="1"/>
              </p:cNvSpPr>
              <p:nvPr userDrawn="1"/>
            </p:nvSpPr>
            <p:spPr bwMode="auto">
              <a:xfrm>
                <a:off x="1417341"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2018</a:t>
                </a:r>
              </a:p>
            </p:txBody>
          </p:sp>
          <p:sp>
            <p:nvSpPr>
              <p:cNvPr id="134" name="Text Box 39"/>
              <p:cNvSpPr txBox="1">
                <a:spLocks noChangeArrowheads="1"/>
              </p:cNvSpPr>
              <p:nvPr userDrawn="1"/>
            </p:nvSpPr>
            <p:spPr bwMode="auto">
              <a:xfrm>
                <a:off x="180769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2019</a:t>
                </a:r>
              </a:p>
            </p:txBody>
          </p:sp>
          <p:sp>
            <p:nvSpPr>
              <p:cNvPr id="135" name="Text Box 40"/>
              <p:cNvSpPr txBox="1">
                <a:spLocks noChangeArrowheads="1"/>
              </p:cNvSpPr>
              <p:nvPr userDrawn="1"/>
            </p:nvSpPr>
            <p:spPr bwMode="auto">
              <a:xfrm>
                <a:off x="2217097"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2020</a:t>
                </a:r>
              </a:p>
            </p:txBody>
          </p:sp>
          <p:sp>
            <p:nvSpPr>
              <p:cNvPr id="136" name="Text Box 41"/>
              <p:cNvSpPr txBox="1">
                <a:spLocks noChangeArrowheads="1"/>
              </p:cNvSpPr>
              <p:nvPr userDrawn="1"/>
            </p:nvSpPr>
            <p:spPr bwMode="auto">
              <a:xfrm>
                <a:off x="104604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2017</a:t>
                </a:r>
              </a:p>
            </p:txBody>
          </p:sp>
          <p:sp>
            <p:nvSpPr>
              <p:cNvPr id="137" name="Text Box 42"/>
              <p:cNvSpPr txBox="1">
                <a:spLocks noChangeArrowheads="1"/>
              </p:cNvSpPr>
              <p:nvPr userDrawn="1"/>
            </p:nvSpPr>
            <p:spPr bwMode="auto">
              <a:xfrm>
                <a:off x="261697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2021</a:t>
                </a:r>
              </a:p>
            </p:txBody>
          </p:sp>
          <p:sp>
            <p:nvSpPr>
              <p:cNvPr id="138" name="Text Box 42"/>
              <p:cNvSpPr txBox="1">
                <a:spLocks noChangeArrowheads="1"/>
              </p:cNvSpPr>
              <p:nvPr userDrawn="1"/>
            </p:nvSpPr>
            <p:spPr bwMode="auto">
              <a:xfrm>
                <a:off x="301685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2022</a:t>
                </a:r>
              </a:p>
            </p:txBody>
          </p:sp>
          <p:sp>
            <p:nvSpPr>
              <p:cNvPr id="139" name="Text Box 42"/>
              <p:cNvSpPr txBox="1">
                <a:spLocks noChangeArrowheads="1"/>
              </p:cNvSpPr>
              <p:nvPr userDrawn="1"/>
            </p:nvSpPr>
            <p:spPr bwMode="auto">
              <a:xfrm>
                <a:off x="3407212"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2023</a:t>
                </a:r>
              </a:p>
            </p:txBody>
          </p:sp>
        </p:grpSp>
        <p:sp>
          <p:nvSpPr>
            <p:cNvPr id="131" name="Text Box 41"/>
            <p:cNvSpPr txBox="1">
              <a:spLocks noChangeArrowheads="1"/>
            </p:cNvSpPr>
            <p:nvPr userDrawn="1"/>
          </p:nvSpPr>
          <p:spPr bwMode="auto">
            <a:xfrm>
              <a:off x="625871"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2016</a:t>
              </a:r>
            </a:p>
          </p:txBody>
        </p:sp>
        <p:sp>
          <p:nvSpPr>
            <p:cNvPr id="132" name="Text Box 41"/>
            <p:cNvSpPr txBox="1">
              <a:spLocks noChangeArrowheads="1"/>
            </p:cNvSpPr>
            <p:nvPr userDrawn="1"/>
          </p:nvSpPr>
          <p:spPr bwMode="auto">
            <a:xfrm>
              <a:off x="233198"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2015</a:t>
              </a:r>
            </a:p>
          </p:txBody>
        </p:sp>
      </p:grpSp>
      <p:grpSp>
        <p:nvGrpSpPr>
          <p:cNvPr id="140" name="Group 139"/>
          <p:cNvGrpSpPr/>
          <p:nvPr userDrawn="1"/>
        </p:nvGrpSpPr>
        <p:grpSpPr>
          <a:xfrm>
            <a:off x="8104211" y="5184024"/>
            <a:ext cx="3715808" cy="292366"/>
            <a:chOff x="233198" y="2890325"/>
            <a:chExt cx="3715808" cy="292366"/>
          </a:xfrm>
        </p:grpSpPr>
        <p:grpSp>
          <p:nvGrpSpPr>
            <p:cNvPr id="141" name="Group 140"/>
            <p:cNvGrpSpPr/>
            <p:nvPr userDrawn="1"/>
          </p:nvGrpSpPr>
          <p:grpSpPr>
            <a:xfrm>
              <a:off x="1026848" y="2890325"/>
              <a:ext cx="2922158" cy="292366"/>
              <a:chOff x="1046043" y="3380863"/>
              <a:chExt cx="2921389" cy="292366"/>
            </a:xfrm>
          </p:grpSpPr>
          <p:sp>
            <p:nvSpPr>
              <p:cNvPr id="144" name="Text Box 38"/>
              <p:cNvSpPr txBox="1">
                <a:spLocks noChangeArrowheads="1"/>
              </p:cNvSpPr>
              <p:nvPr userDrawn="1"/>
            </p:nvSpPr>
            <p:spPr bwMode="auto">
              <a:xfrm>
                <a:off x="1417341"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2018</a:t>
                </a:r>
              </a:p>
            </p:txBody>
          </p:sp>
          <p:sp>
            <p:nvSpPr>
              <p:cNvPr id="145" name="Text Box 39"/>
              <p:cNvSpPr txBox="1">
                <a:spLocks noChangeArrowheads="1"/>
              </p:cNvSpPr>
              <p:nvPr userDrawn="1"/>
            </p:nvSpPr>
            <p:spPr bwMode="auto">
              <a:xfrm>
                <a:off x="180769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2019</a:t>
                </a:r>
              </a:p>
            </p:txBody>
          </p:sp>
          <p:sp>
            <p:nvSpPr>
              <p:cNvPr id="146" name="Text Box 40"/>
              <p:cNvSpPr txBox="1">
                <a:spLocks noChangeArrowheads="1"/>
              </p:cNvSpPr>
              <p:nvPr userDrawn="1"/>
            </p:nvSpPr>
            <p:spPr bwMode="auto">
              <a:xfrm>
                <a:off x="2217097"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2020</a:t>
                </a:r>
              </a:p>
            </p:txBody>
          </p:sp>
          <p:sp>
            <p:nvSpPr>
              <p:cNvPr id="147" name="Text Box 41"/>
              <p:cNvSpPr txBox="1">
                <a:spLocks noChangeArrowheads="1"/>
              </p:cNvSpPr>
              <p:nvPr userDrawn="1"/>
            </p:nvSpPr>
            <p:spPr bwMode="auto">
              <a:xfrm>
                <a:off x="104604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2017</a:t>
                </a:r>
              </a:p>
            </p:txBody>
          </p:sp>
          <p:sp>
            <p:nvSpPr>
              <p:cNvPr id="148" name="Text Box 42"/>
              <p:cNvSpPr txBox="1">
                <a:spLocks noChangeArrowheads="1"/>
              </p:cNvSpPr>
              <p:nvPr userDrawn="1"/>
            </p:nvSpPr>
            <p:spPr bwMode="auto">
              <a:xfrm>
                <a:off x="261697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2021</a:t>
                </a:r>
              </a:p>
            </p:txBody>
          </p:sp>
          <p:sp>
            <p:nvSpPr>
              <p:cNvPr id="149" name="Text Box 42"/>
              <p:cNvSpPr txBox="1">
                <a:spLocks noChangeArrowheads="1"/>
              </p:cNvSpPr>
              <p:nvPr userDrawn="1"/>
            </p:nvSpPr>
            <p:spPr bwMode="auto">
              <a:xfrm>
                <a:off x="301685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2022</a:t>
                </a:r>
              </a:p>
            </p:txBody>
          </p:sp>
          <p:sp>
            <p:nvSpPr>
              <p:cNvPr id="150" name="Text Box 42"/>
              <p:cNvSpPr txBox="1">
                <a:spLocks noChangeArrowheads="1"/>
              </p:cNvSpPr>
              <p:nvPr userDrawn="1"/>
            </p:nvSpPr>
            <p:spPr bwMode="auto">
              <a:xfrm>
                <a:off x="3407212"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2023</a:t>
                </a:r>
              </a:p>
            </p:txBody>
          </p:sp>
        </p:grpSp>
        <p:sp>
          <p:nvSpPr>
            <p:cNvPr id="142" name="Text Box 41"/>
            <p:cNvSpPr txBox="1">
              <a:spLocks noChangeArrowheads="1"/>
            </p:cNvSpPr>
            <p:nvPr userDrawn="1"/>
          </p:nvSpPr>
          <p:spPr bwMode="auto">
            <a:xfrm>
              <a:off x="625871"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2016</a:t>
              </a:r>
            </a:p>
          </p:txBody>
        </p:sp>
        <p:sp>
          <p:nvSpPr>
            <p:cNvPr id="143" name="Text Box 41"/>
            <p:cNvSpPr txBox="1">
              <a:spLocks noChangeArrowheads="1"/>
            </p:cNvSpPr>
            <p:nvPr userDrawn="1"/>
          </p:nvSpPr>
          <p:spPr bwMode="auto">
            <a:xfrm>
              <a:off x="233198"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2015</a:t>
              </a:r>
            </a:p>
          </p:txBody>
        </p:sp>
      </p:grpSp>
      <p:grpSp>
        <p:nvGrpSpPr>
          <p:cNvPr id="151" name="Group 150"/>
          <p:cNvGrpSpPr/>
          <p:nvPr userDrawn="1"/>
        </p:nvGrpSpPr>
        <p:grpSpPr>
          <a:xfrm>
            <a:off x="443826" y="3072197"/>
            <a:ext cx="3715808" cy="292366"/>
            <a:chOff x="233198" y="2890325"/>
            <a:chExt cx="3715808" cy="292366"/>
          </a:xfrm>
        </p:grpSpPr>
        <p:grpSp>
          <p:nvGrpSpPr>
            <p:cNvPr id="152" name="Group 151"/>
            <p:cNvGrpSpPr/>
            <p:nvPr userDrawn="1"/>
          </p:nvGrpSpPr>
          <p:grpSpPr>
            <a:xfrm>
              <a:off x="1026848" y="2890325"/>
              <a:ext cx="2922158" cy="292366"/>
              <a:chOff x="1046043" y="3380863"/>
              <a:chExt cx="2921389" cy="292366"/>
            </a:xfrm>
          </p:grpSpPr>
          <p:sp>
            <p:nvSpPr>
              <p:cNvPr id="155" name="Text Box 38"/>
              <p:cNvSpPr txBox="1">
                <a:spLocks noChangeArrowheads="1"/>
              </p:cNvSpPr>
              <p:nvPr userDrawn="1"/>
            </p:nvSpPr>
            <p:spPr bwMode="auto">
              <a:xfrm>
                <a:off x="1417341"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2018</a:t>
                </a:r>
              </a:p>
            </p:txBody>
          </p:sp>
          <p:sp>
            <p:nvSpPr>
              <p:cNvPr id="156" name="Text Box 39"/>
              <p:cNvSpPr txBox="1">
                <a:spLocks noChangeArrowheads="1"/>
              </p:cNvSpPr>
              <p:nvPr userDrawn="1"/>
            </p:nvSpPr>
            <p:spPr bwMode="auto">
              <a:xfrm>
                <a:off x="180769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2019</a:t>
                </a:r>
              </a:p>
            </p:txBody>
          </p:sp>
          <p:sp>
            <p:nvSpPr>
              <p:cNvPr id="157" name="Text Box 40"/>
              <p:cNvSpPr txBox="1">
                <a:spLocks noChangeArrowheads="1"/>
              </p:cNvSpPr>
              <p:nvPr userDrawn="1"/>
            </p:nvSpPr>
            <p:spPr bwMode="auto">
              <a:xfrm>
                <a:off x="2217097"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2020</a:t>
                </a:r>
              </a:p>
            </p:txBody>
          </p:sp>
          <p:sp>
            <p:nvSpPr>
              <p:cNvPr id="158" name="Text Box 41"/>
              <p:cNvSpPr txBox="1">
                <a:spLocks noChangeArrowheads="1"/>
              </p:cNvSpPr>
              <p:nvPr userDrawn="1"/>
            </p:nvSpPr>
            <p:spPr bwMode="auto">
              <a:xfrm>
                <a:off x="104604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2017</a:t>
                </a:r>
              </a:p>
            </p:txBody>
          </p:sp>
          <p:sp>
            <p:nvSpPr>
              <p:cNvPr id="159" name="Text Box 42"/>
              <p:cNvSpPr txBox="1">
                <a:spLocks noChangeArrowheads="1"/>
              </p:cNvSpPr>
              <p:nvPr userDrawn="1"/>
            </p:nvSpPr>
            <p:spPr bwMode="auto">
              <a:xfrm>
                <a:off x="261697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2021</a:t>
                </a:r>
              </a:p>
            </p:txBody>
          </p:sp>
          <p:sp>
            <p:nvSpPr>
              <p:cNvPr id="160" name="Text Box 42"/>
              <p:cNvSpPr txBox="1">
                <a:spLocks noChangeArrowheads="1"/>
              </p:cNvSpPr>
              <p:nvPr userDrawn="1"/>
            </p:nvSpPr>
            <p:spPr bwMode="auto">
              <a:xfrm>
                <a:off x="301685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2022</a:t>
                </a:r>
              </a:p>
            </p:txBody>
          </p:sp>
          <p:sp>
            <p:nvSpPr>
              <p:cNvPr id="161" name="Text Box 42"/>
              <p:cNvSpPr txBox="1">
                <a:spLocks noChangeArrowheads="1"/>
              </p:cNvSpPr>
              <p:nvPr userDrawn="1"/>
            </p:nvSpPr>
            <p:spPr bwMode="auto">
              <a:xfrm>
                <a:off x="3407212"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2023</a:t>
                </a:r>
              </a:p>
            </p:txBody>
          </p:sp>
        </p:grpSp>
        <p:sp>
          <p:nvSpPr>
            <p:cNvPr id="153" name="Text Box 41"/>
            <p:cNvSpPr txBox="1">
              <a:spLocks noChangeArrowheads="1"/>
            </p:cNvSpPr>
            <p:nvPr userDrawn="1"/>
          </p:nvSpPr>
          <p:spPr bwMode="auto">
            <a:xfrm>
              <a:off x="625871"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2016</a:t>
              </a:r>
            </a:p>
          </p:txBody>
        </p:sp>
        <p:sp>
          <p:nvSpPr>
            <p:cNvPr id="154" name="Text Box 41"/>
            <p:cNvSpPr txBox="1">
              <a:spLocks noChangeArrowheads="1"/>
            </p:cNvSpPr>
            <p:nvPr userDrawn="1"/>
          </p:nvSpPr>
          <p:spPr bwMode="auto">
            <a:xfrm>
              <a:off x="233198"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2015</a:t>
              </a:r>
            </a:p>
          </p:txBody>
        </p:sp>
      </p:grpSp>
      <p:grpSp>
        <p:nvGrpSpPr>
          <p:cNvPr id="162" name="Group 161"/>
          <p:cNvGrpSpPr/>
          <p:nvPr userDrawn="1"/>
        </p:nvGrpSpPr>
        <p:grpSpPr>
          <a:xfrm>
            <a:off x="4282975" y="3072197"/>
            <a:ext cx="3715808" cy="292366"/>
            <a:chOff x="233198" y="2890325"/>
            <a:chExt cx="3715808" cy="292366"/>
          </a:xfrm>
        </p:grpSpPr>
        <p:grpSp>
          <p:nvGrpSpPr>
            <p:cNvPr id="163" name="Group 162"/>
            <p:cNvGrpSpPr/>
            <p:nvPr userDrawn="1"/>
          </p:nvGrpSpPr>
          <p:grpSpPr>
            <a:xfrm>
              <a:off x="1026848" y="2890325"/>
              <a:ext cx="2922158" cy="292366"/>
              <a:chOff x="1046043" y="3380863"/>
              <a:chExt cx="2921389" cy="292366"/>
            </a:xfrm>
          </p:grpSpPr>
          <p:sp>
            <p:nvSpPr>
              <p:cNvPr id="166" name="Text Box 38"/>
              <p:cNvSpPr txBox="1">
                <a:spLocks noChangeArrowheads="1"/>
              </p:cNvSpPr>
              <p:nvPr userDrawn="1"/>
            </p:nvSpPr>
            <p:spPr bwMode="auto">
              <a:xfrm>
                <a:off x="1417341"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2018</a:t>
                </a:r>
              </a:p>
            </p:txBody>
          </p:sp>
          <p:sp>
            <p:nvSpPr>
              <p:cNvPr id="167" name="Text Box 39"/>
              <p:cNvSpPr txBox="1">
                <a:spLocks noChangeArrowheads="1"/>
              </p:cNvSpPr>
              <p:nvPr userDrawn="1"/>
            </p:nvSpPr>
            <p:spPr bwMode="auto">
              <a:xfrm>
                <a:off x="1807697"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2019</a:t>
                </a:r>
              </a:p>
            </p:txBody>
          </p:sp>
          <p:sp>
            <p:nvSpPr>
              <p:cNvPr id="168" name="Text Box 40"/>
              <p:cNvSpPr txBox="1">
                <a:spLocks noChangeArrowheads="1"/>
              </p:cNvSpPr>
              <p:nvPr userDrawn="1"/>
            </p:nvSpPr>
            <p:spPr bwMode="auto">
              <a:xfrm>
                <a:off x="2217097"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2020</a:t>
                </a:r>
              </a:p>
            </p:txBody>
          </p:sp>
          <p:sp>
            <p:nvSpPr>
              <p:cNvPr id="169" name="Text Box 41"/>
              <p:cNvSpPr txBox="1">
                <a:spLocks noChangeArrowheads="1"/>
              </p:cNvSpPr>
              <p:nvPr userDrawn="1"/>
            </p:nvSpPr>
            <p:spPr bwMode="auto">
              <a:xfrm>
                <a:off x="104604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2017</a:t>
                </a:r>
              </a:p>
            </p:txBody>
          </p:sp>
          <p:sp>
            <p:nvSpPr>
              <p:cNvPr id="170" name="Text Box 42"/>
              <p:cNvSpPr txBox="1">
                <a:spLocks noChangeArrowheads="1"/>
              </p:cNvSpPr>
              <p:nvPr userDrawn="1"/>
            </p:nvSpPr>
            <p:spPr bwMode="auto">
              <a:xfrm>
                <a:off x="261697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2021</a:t>
                </a:r>
              </a:p>
            </p:txBody>
          </p:sp>
          <p:sp>
            <p:nvSpPr>
              <p:cNvPr id="171" name="Text Box 42"/>
              <p:cNvSpPr txBox="1">
                <a:spLocks noChangeArrowheads="1"/>
              </p:cNvSpPr>
              <p:nvPr userDrawn="1"/>
            </p:nvSpPr>
            <p:spPr bwMode="auto">
              <a:xfrm>
                <a:off x="301685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2022</a:t>
                </a:r>
              </a:p>
            </p:txBody>
          </p:sp>
          <p:sp>
            <p:nvSpPr>
              <p:cNvPr id="172" name="Text Box 42"/>
              <p:cNvSpPr txBox="1">
                <a:spLocks noChangeArrowheads="1"/>
              </p:cNvSpPr>
              <p:nvPr userDrawn="1"/>
            </p:nvSpPr>
            <p:spPr bwMode="auto">
              <a:xfrm>
                <a:off x="3407212"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2023</a:t>
                </a:r>
              </a:p>
            </p:txBody>
          </p:sp>
        </p:grpSp>
        <p:sp>
          <p:nvSpPr>
            <p:cNvPr id="164" name="Text Box 41"/>
            <p:cNvSpPr txBox="1">
              <a:spLocks noChangeArrowheads="1"/>
            </p:cNvSpPr>
            <p:nvPr userDrawn="1"/>
          </p:nvSpPr>
          <p:spPr bwMode="auto">
            <a:xfrm>
              <a:off x="625871"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2016</a:t>
              </a:r>
            </a:p>
          </p:txBody>
        </p:sp>
        <p:sp>
          <p:nvSpPr>
            <p:cNvPr id="165" name="Text Box 41"/>
            <p:cNvSpPr txBox="1">
              <a:spLocks noChangeArrowheads="1"/>
            </p:cNvSpPr>
            <p:nvPr userDrawn="1"/>
          </p:nvSpPr>
          <p:spPr bwMode="auto">
            <a:xfrm>
              <a:off x="233198"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2015</a:t>
              </a:r>
            </a:p>
          </p:txBody>
        </p:sp>
      </p:grpSp>
      <p:grpSp>
        <p:nvGrpSpPr>
          <p:cNvPr id="173" name="Group 172"/>
          <p:cNvGrpSpPr/>
          <p:nvPr userDrawn="1"/>
        </p:nvGrpSpPr>
        <p:grpSpPr>
          <a:xfrm>
            <a:off x="8104212" y="3072197"/>
            <a:ext cx="3715808" cy="292366"/>
            <a:chOff x="233199" y="2890325"/>
            <a:chExt cx="3715808" cy="292366"/>
          </a:xfrm>
        </p:grpSpPr>
        <p:grpSp>
          <p:nvGrpSpPr>
            <p:cNvPr id="174" name="Group 173"/>
            <p:cNvGrpSpPr/>
            <p:nvPr userDrawn="1"/>
          </p:nvGrpSpPr>
          <p:grpSpPr>
            <a:xfrm>
              <a:off x="1026848" y="2890325"/>
              <a:ext cx="2922159" cy="292366"/>
              <a:chOff x="1046043" y="3380863"/>
              <a:chExt cx="2921390" cy="292366"/>
            </a:xfrm>
          </p:grpSpPr>
          <p:sp>
            <p:nvSpPr>
              <p:cNvPr id="177" name="Text Box 38"/>
              <p:cNvSpPr txBox="1">
                <a:spLocks noChangeArrowheads="1"/>
              </p:cNvSpPr>
              <p:nvPr userDrawn="1"/>
            </p:nvSpPr>
            <p:spPr bwMode="auto">
              <a:xfrm>
                <a:off x="1417341"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2018</a:t>
                </a:r>
              </a:p>
            </p:txBody>
          </p:sp>
          <p:sp>
            <p:nvSpPr>
              <p:cNvPr id="178" name="Text Box 39"/>
              <p:cNvSpPr txBox="1">
                <a:spLocks noChangeArrowheads="1"/>
              </p:cNvSpPr>
              <p:nvPr userDrawn="1"/>
            </p:nvSpPr>
            <p:spPr bwMode="auto">
              <a:xfrm>
                <a:off x="180769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2019</a:t>
                </a:r>
              </a:p>
            </p:txBody>
          </p:sp>
          <p:sp>
            <p:nvSpPr>
              <p:cNvPr id="179" name="Text Box 40"/>
              <p:cNvSpPr txBox="1">
                <a:spLocks noChangeArrowheads="1"/>
              </p:cNvSpPr>
              <p:nvPr userDrawn="1"/>
            </p:nvSpPr>
            <p:spPr bwMode="auto">
              <a:xfrm>
                <a:off x="2217098"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2020</a:t>
                </a:r>
              </a:p>
            </p:txBody>
          </p:sp>
          <p:sp>
            <p:nvSpPr>
              <p:cNvPr id="180" name="Text Box 41"/>
              <p:cNvSpPr txBox="1">
                <a:spLocks noChangeArrowheads="1"/>
              </p:cNvSpPr>
              <p:nvPr userDrawn="1"/>
            </p:nvSpPr>
            <p:spPr bwMode="auto">
              <a:xfrm>
                <a:off x="104604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2017</a:t>
                </a:r>
              </a:p>
            </p:txBody>
          </p:sp>
          <p:sp>
            <p:nvSpPr>
              <p:cNvPr id="181" name="Text Box 42"/>
              <p:cNvSpPr txBox="1">
                <a:spLocks noChangeArrowheads="1"/>
              </p:cNvSpPr>
              <p:nvPr userDrawn="1"/>
            </p:nvSpPr>
            <p:spPr bwMode="auto">
              <a:xfrm>
                <a:off x="261697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2021</a:t>
                </a:r>
              </a:p>
            </p:txBody>
          </p:sp>
          <p:sp>
            <p:nvSpPr>
              <p:cNvPr id="182" name="Text Box 42"/>
              <p:cNvSpPr txBox="1">
                <a:spLocks noChangeArrowheads="1"/>
              </p:cNvSpPr>
              <p:nvPr userDrawn="1"/>
            </p:nvSpPr>
            <p:spPr bwMode="auto">
              <a:xfrm>
                <a:off x="3016856" y="3380863"/>
                <a:ext cx="560221"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2022</a:t>
                </a:r>
              </a:p>
            </p:txBody>
          </p:sp>
          <p:sp>
            <p:nvSpPr>
              <p:cNvPr id="183" name="Text Box 42"/>
              <p:cNvSpPr txBox="1">
                <a:spLocks noChangeArrowheads="1"/>
              </p:cNvSpPr>
              <p:nvPr userDrawn="1"/>
            </p:nvSpPr>
            <p:spPr bwMode="auto">
              <a:xfrm>
                <a:off x="3407213" y="3380863"/>
                <a:ext cx="560220"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2023</a:t>
                </a:r>
              </a:p>
            </p:txBody>
          </p:sp>
        </p:grpSp>
        <p:sp>
          <p:nvSpPr>
            <p:cNvPr id="175" name="Text Box 41"/>
            <p:cNvSpPr txBox="1">
              <a:spLocks noChangeArrowheads="1"/>
            </p:cNvSpPr>
            <p:nvPr userDrawn="1"/>
          </p:nvSpPr>
          <p:spPr bwMode="auto">
            <a:xfrm>
              <a:off x="625871"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2016</a:t>
              </a:r>
            </a:p>
          </p:txBody>
        </p:sp>
        <p:sp>
          <p:nvSpPr>
            <p:cNvPr id="176" name="Text Box 41"/>
            <p:cNvSpPr txBox="1">
              <a:spLocks noChangeArrowheads="1"/>
            </p:cNvSpPr>
            <p:nvPr userDrawn="1"/>
          </p:nvSpPr>
          <p:spPr bwMode="auto">
            <a:xfrm>
              <a:off x="233199" y="2890325"/>
              <a:ext cx="560368" cy="29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defTabSz="1074842" eaLnBrk="1" fontAlgn="base" hangingPunct="1">
                <a:spcBef>
                  <a:spcPct val="0"/>
                </a:spcBef>
                <a:spcAft>
                  <a:spcPct val="0"/>
                </a:spcAft>
              </a:pPr>
              <a:r>
                <a:rPr lang="en-US" altLang="en-US" sz="1100" b="1" dirty="0">
                  <a:solidFill>
                    <a:schemeClr val="tx1"/>
                  </a:solidFill>
                  <a:latin typeface="+mn-lt"/>
                  <a:ea typeface="ＭＳ Ｐゴシック" pitchFamily="34" charset="-128"/>
                </a:rPr>
                <a:t>2015</a:t>
              </a:r>
            </a:p>
          </p:txBody>
        </p:sp>
      </p:grpSp>
    </p:spTree>
    <p:extLst>
      <p:ext uri="{BB962C8B-B14F-4D97-AF65-F5344CB8AC3E}">
        <p14:creationId xmlns:p14="http://schemas.microsoft.com/office/powerpoint/2010/main" val="803260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6-Boxer,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044584"/>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358640" y="3044584"/>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030912"/>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13743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36389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13743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36389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33384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123765"/>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8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8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8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8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8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8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88" name="TextBox 8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89" name="TextBox 8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9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9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130173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Boxer no 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7882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405905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Tree>
    <p:extLst>
      <p:ext uri="{BB962C8B-B14F-4D97-AF65-F5344CB8AC3E}">
        <p14:creationId xmlns:p14="http://schemas.microsoft.com/office/powerpoint/2010/main" val="1701933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6-Boxer no bumper,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014142"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87878" y="3275248"/>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541663"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87878" y="1546076"/>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541663"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6" name="Straight Connector 15"/>
          <p:cNvCxnSpPr/>
          <p:nvPr userDrawn="1"/>
        </p:nvCxnSpPr>
        <p:spPr>
          <a:xfrm flipH="1">
            <a:off x="4358640" y="3275248"/>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358640" y="1546076"/>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368229"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4904" y="1240996"/>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107028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38" name="Text Box 39"/>
          <p:cNvSpPr txBox="1">
            <a:spLocks noChangeArrowheads="1"/>
          </p:cNvSpPr>
          <p:nvPr userDrawn="1"/>
        </p:nvSpPr>
        <p:spPr bwMode="auto">
          <a:xfrm>
            <a:off x="168084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39" name="Text Box 40"/>
          <p:cNvSpPr txBox="1">
            <a:spLocks noChangeArrowheads="1"/>
          </p:cNvSpPr>
          <p:nvPr userDrawn="1"/>
        </p:nvSpPr>
        <p:spPr bwMode="auto">
          <a:xfrm>
            <a:off x="2291399"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0" name="Text Box 41"/>
          <p:cNvSpPr txBox="1">
            <a:spLocks noChangeArrowheads="1"/>
          </p:cNvSpPr>
          <p:nvPr userDrawn="1"/>
        </p:nvSpPr>
        <p:spPr bwMode="auto">
          <a:xfrm>
            <a:off x="45973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1" name="Text Box 42"/>
          <p:cNvSpPr txBox="1">
            <a:spLocks noChangeArrowheads="1"/>
          </p:cNvSpPr>
          <p:nvPr userDrawn="1"/>
        </p:nvSpPr>
        <p:spPr bwMode="auto">
          <a:xfrm>
            <a:off x="2901954"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2" name="Text Box 42"/>
          <p:cNvSpPr txBox="1">
            <a:spLocks noChangeArrowheads="1"/>
          </p:cNvSpPr>
          <p:nvPr userDrawn="1"/>
        </p:nvSpPr>
        <p:spPr bwMode="auto">
          <a:xfrm>
            <a:off x="351251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3" name="Text Box 38"/>
          <p:cNvSpPr txBox="1">
            <a:spLocks noChangeArrowheads="1"/>
          </p:cNvSpPr>
          <p:nvPr userDrawn="1"/>
        </p:nvSpPr>
        <p:spPr bwMode="auto">
          <a:xfrm>
            <a:off x="487458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4" name="Text Box 39"/>
          <p:cNvSpPr txBox="1">
            <a:spLocks noChangeArrowheads="1"/>
          </p:cNvSpPr>
          <p:nvPr userDrawn="1"/>
        </p:nvSpPr>
        <p:spPr bwMode="auto">
          <a:xfrm>
            <a:off x="548513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5" name="Text Box 40"/>
          <p:cNvSpPr txBox="1">
            <a:spLocks noChangeArrowheads="1"/>
          </p:cNvSpPr>
          <p:nvPr userDrawn="1"/>
        </p:nvSpPr>
        <p:spPr bwMode="auto">
          <a:xfrm>
            <a:off x="6095690"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46" name="Text Box 41"/>
          <p:cNvSpPr txBox="1">
            <a:spLocks noChangeArrowheads="1"/>
          </p:cNvSpPr>
          <p:nvPr userDrawn="1"/>
        </p:nvSpPr>
        <p:spPr bwMode="auto">
          <a:xfrm>
            <a:off x="426402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47" name="Text Box 42"/>
          <p:cNvSpPr txBox="1">
            <a:spLocks noChangeArrowheads="1"/>
          </p:cNvSpPr>
          <p:nvPr userDrawn="1"/>
        </p:nvSpPr>
        <p:spPr bwMode="auto">
          <a:xfrm>
            <a:off x="6706245"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48" name="Text Box 42"/>
          <p:cNvSpPr txBox="1">
            <a:spLocks noChangeArrowheads="1"/>
          </p:cNvSpPr>
          <p:nvPr userDrawn="1"/>
        </p:nvSpPr>
        <p:spPr bwMode="auto">
          <a:xfrm>
            <a:off x="7316801"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49" name="Text Box 38"/>
          <p:cNvSpPr txBox="1">
            <a:spLocks noChangeArrowheads="1"/>
          </p:cNvSpPr>
          <p:nvPr userDrawn="1"/>
        </p:nvSpPr>
        <p:spPr bwMode="auto">
          <a:xfrm>
            <a:off x="871921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0" name="Text Box 39"/>
          <p:cNvSpPr txBox="1">
            <a:spLocks noChangeArrowheads="1"/>
          </p:cNvSpPr>
          <p:nvPr userDrawn="1"/>
        </p:nvSpPr>
        <p:spPr bwMode="auto">
          <a:xfrm>
            <a:off x="932977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51" name="Text Box 40"/>
          <p:cNvSpPr txBox="1">
            <a:spLocks noChangeArrowheads="1"/>
          </p:cNvSpPr>
          <p:nvPr userDrawn="1"/>
        </p:nvSpPr>
        <p:spPr bwMode="auto">
          <a:xfrm>
            <a:off x="9940327"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2" name="Text Box 41"/>
          <p:cNvSpPr txBox="1">
            <a:spLocks noChangeArrowheads="1"/>
          </p:cNvSpPr>
          <p:nvPr userDrawn="1"/>
        </p:nvSpPr>
        <p:spPr bwMode="auto">
          <a:xfrm>
            <a:off x="810866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53" name="Text Box 42"/>
          <p:cNvSpPr txBox="1">
            <a:spLocks noChangeArrowheads="1"/>
          </p:cNvSpPr>
          <p:nvPr userDrawn="1"/>
        </p:nvSpPr>
        <p:spPr bwMode="auto">
          <a:xfrm>
            <a:off x="10550882"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54" name="Text Box 42"/>
          <p:cNvSpPr txBox="1">
            <a:spLocks noChangeArrowheads="1"/>
          </p:cNvSpPr>
          <p:nvPr userDrawn="1"/>
        </p:nvSpPr>
        <p:spPr bwMode="auto">
          <a:xfrm>
            <a:off x="11161438" y="3261576"/>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55" name="Text Placeholder 16"/>
          <p:cNvSpPr>
            <a:spLocks noGrp="1"/>
          </p:cNvSpPr>
          <p:nvPr>
            <p:ph type="body" sz="quarter" idx="16" hasCustomPrompt="1"/>
          </p:nvPr>
        </p:nvSpPr>
        <p:spPr>
          <a:xfrm>
            <a:off x="8033673"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207409" y="5788229"/>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544718"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207409" y="4059057"/>
            <a:ext cx="347472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4718"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369933" y="5788229"/>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369933" y="4059057"/>
            <a:ext cx="34747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371284"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753977"/>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4" name="Text Box 38"/>
          <p:cNvSpPr txBox="1">
            <a:spLocks noChangeArrowheads="1"/>
          </p:cNvSpPr>
          <p:nvPr userDrawn="1"/>
        </p:nvSpPr>
        <p:spPr bwMode="auto">
          <a:xfrm>
            <a:off x="107334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65" name="Text Box 39"/>
          <p:cNvSpPr txBox="1">
            <a:spLocks noChangeArrowheads="1"/>
          </p:cNvSpPr>
          <p:nvPr userDrawn="1"/>
        </p:nvSpPr>
        <p:spPr bwMode="auto">
          <a:xfrm>
            <a:off x="168389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6" name="Text Box 40"/>
          <p:cNvSpPr txBox="1">
            <a:spLocks noChangeArrowheads="1"/>
          </p:cNvSpPr>
          <p:nvPr userDrawn="1"/>
        </p:nvSpPr>
        <p:spPr bwMode="auto">
          <a:xfrm>
            <a:off x="229445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67" name="Text Box 41"/>
          <p:cNvSpPr txBox="1">
            <a:spLocks noChangeArrowheads="1"/>
          </p:cNvSpPr>
          <p:nvPr userDrawn="1"/>
        </p:nvSpPr>
        <p:spPr bwMode="auto">
          <a:xfrm>
            <a:off x="46278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68" name="Text Box 42"/>
          <p:cNvSpPr txBox="1">
            <a:spLocks noChangeArrowheads="1"/>
          </p:cNvSpPr>
          <p:nvPr userDrawn="1"/>
        </p:nvSpPr>
        <p:spPr bwMode="auto">
          <a:xfrm>
            <a:off x="290500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69" name="Text Box 42"/>
          <p:cNvSpPr txBox="1">
            <a:spLocks noChangeArrowheads="1"/>
          </p:cNvSpPr>
          <p:nvPr userDrawn="1"/>
        </p:nvSpPr>
        <p:spPr bwMode="auto">
          <a:xfrm>
            <a:off x="3515565"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0" name="Text Box 38"/>
          <p:cNvSpPr txBox="1">
            <a:spLocks noChangeArrowheads="1"/>
          </p:cNvSpPr>
          <p:nvPr userDrawn="1"/>
        </p:nvSpPr>
        <p:spPr bwMode="auto">
          <a:xfrm>
            <a:off x="488587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1" name="Text Box 39"/>
          <p:cNvSpPr txBox="1">
            <a:spLocks noChangeArrowheads="1"/>
          </p:cNvSpPr>
          <p:nvPr userDrawn="1"/>
        </p:nvSpPr>
        <p:spPr bwMode="auto">
          <a:xfrm>
            <a:off x="549642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2" name="Text Box 40"/>
          <p:cNvSpPr txBox="1">
            <a:spLocks noChangeArrowheads="1"/>
          </p:cNvSpPr>
          <p:nvPr userDrawn="1"/>
        </p:nvSpPr>
        <p:spPr bwMode="auto">
          <a:xfrm>
            <a:off x="610698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3" name="Text Box 41"/>
          <p:cNvSpPr txBox="1">
            <a:spLocks noChangeArrowheads="1"/>
          </p:cNvSpPr>
          <p:nvPr userDrawn="1"/>
        </p:nvSpPr>
        <p:spPr bwMode="auto">
          <a:xfrm>
            <a:off x="427531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74" name="Text Box 42"/>
          <p:cNvSpPr txBox="1">
            <a:spLocks noChangeArrowheads="1"/>
          </p:cNvSpPr>
          <p:nvPr userDrawn="1"/>
        </p:nvSpPr>
        <p:spPr bwMode="auto">
          <a:xfrm>
            <a:off x="671753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75" name="Text Box 42"/>
          <p:cNvSpPr txBox="1">
            <a:spLocks noChangeArrowheads="1"/>
          </p:cNvSpPr>
          <p:nvPr userDrawn="1"/>
        </p:nvSpPr>
        <p:spPr bwMode="auto">
          <a:xfrm>
            <a:off x="7328094"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76" name="Text Box 38"/>
          <p:cNvSpPr txBox="1">
            <a:spLocks noChangeArrowheads="1"/>
          </p:cNvSpPr>
          <p:nvPr userDrawn="1"/>
        </p:nvSpPr>
        <p:spPr bwMode="auto">
          <a:xfrm>
            <a:off x="873874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7" name="Text Box 39"/>
          <p:cNvSpPr txBox="1">
            <a:spLocks noChangeArrowheads="1"/>
          </p:cNvSpPr>
          <p:nvPr userDrawn="1"/>
        </p:nvSpPr>
        <p:spPr bwMode="auto">
          <a:xfrm>
            <a:off x="934930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78" name="Text Box 40"/>
          <p:cNvSpPr txBox="1">
            <a:spLocks noChangeArrowheads="1"/>
          </p:cNvSpPr>
          <p:nvPr userDrawn="1"/>
        </p:nvSpPr>
        <p:spPr bwMode="auto">
          <a:xfrm>
            <a:off x="9959858"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79" name="Text Box 41"/>
          <p:cNvSpPr txBox="1">
            <a:spLocks noChangeArrowheads="1"/>
          </p:cNvSpPr>
          <p:nvPr userDrawn="1"/>
        </p:nvSpPr>
        <p:spPr bwMode="auto">
          <a:xfrm>
            <a:off x="812819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2016</a:t>
            </a:r>
          </a:p>
        </p:txBody>
      </p:sp>
      <p:sp>
        <p:nvSpPr>
          <p:cNvPr id="80" name="Text Box 42"/>
          <p:cNvSpPr txBox="1">
            <a:spLocks noChangeArrowheads="1"/>
          </p:cNvSpPr>
          <p:nvPr userDrawn="1"/>
        </p:nvSpPr>
        <p:spPr bwMode="auto">
          <a:xfrm>
            <a:off x="10570413"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2019</a:t>
            </a:r>
          </a:p>
        </p:txBody>
      </p:sp>
      <p:sp>
        <p:nvSpPr>
          <p:cNvPr id="81" name="Text Box 42"/>
          <p:cNvSpPr txBox="1">
            <a:spLocks noChangeArrowheads="1"/>
          </p:cNvSpPr>
          <p:nvPr userDrawn="1"/>
        </p:nvSpPr>
        <p:spPr bwMode="auto">
          <a:xfrm>
            <a:off x="11180969" y="5774557"/>
            <a:ext cx="618076"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2020</a:t>
            </a:r>
          </a:p>
        </p:txBody>
      </p:sp>
      <p:sp>
        <p:nvSpPr>
          <p:cNvPr id="8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8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8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8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8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8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88" name="TextBox 8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89" name="TextBox 8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9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9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2591354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6-Boxer, bumper - month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109332"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91628" y="2805682"/>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372171"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91628" y="1307174"/>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72171"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271772"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271772"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277611"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9476"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777188" y="2811466"/>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38" name="Text Box 39"/>
          <p:cNvSpPr txBox="1">
            <a:spLocks noChangeArrowheads="1"/>
          </p:cNvSpPr>
          <p:nvPr userDrawn="1"/>
        </p:nvSpPr>
        <p:spPr bwMode="auto">
          <a:xfrm>
            <a:off x="1192522" y="2811466"/>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39" name="Text Box 40"/>
          <p:cNvSpPr txBox="1">
            <a:spLocks noChangeArrowheads="1"/>
          </p:cNvSpPr>
          <p:nvPr userDrawn="1"/>
        </p:nvSpPr>
        <p:spPr bwMode="auto">
          <a:xfrm>
            <a:off x="1617474" y="2811466"/>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40" name="Text Box 41"/>
          <p:cNvSpPr txBox="1">
            <a:spLocks noChangeArrowheads="1"/>
          </p:cNvSpPr>
          <p:nvPr userDrawn="1"/>
        </p:nvSpPr>
        <p:spPr bwMode="auto">
          <a:xfrm>
            <a:off x="278497" y="2811466"/>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1" name="Text Box 42"/>
          <p:cNvSpPr txBox="1">
            <a:spLocks noChangeArrowheads="1"/>
          </p:cNvSpPr>
          <p:nvPr userDrawn="1"/>
        </p:nvSpPr>
        <p:spPr bwMode="auto">
          <a:xfrm>
            <a:off x="2040823"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42" name="Text Box 42"/>
          <p:cNvSpPr txBox="1">
            <a:spLocks noChangeArrowheads="1"/>
          </p:cNvSpPr>
          <p:nvPr userDrawn="1"/>
        </p:nvSpPr>
        <p:spPr bwMode="auto">
          <a:xfrm>
            <a:off x="3038205"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5" name="Text Placeholder 16"/>
          <p:cNvSpPr>
            <a:spLocks noGrp="1"/>
          </p:cNvSpPr>
          <p:nvPr>
            <p:ph type="body" sz="quarter" idx="16" hasCustomPrompt="1"/>
          </p:nvPr>
        </p:nvSpPr>
        <p:spPr>
          <a:xfrm>
            <a:off x="8124291"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191628" y="5055057"/>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372171"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191628" y="3556549"/>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372171"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271772"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271772"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280666"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2" name="Text Box 42"/>
          <p:cNvSpPr txBox="1">
            <a:spLocks noChangeArrowheads="1"/>
          </p:cNvSpPr>
          <p:nvPr userDrawn="1"/>
        </p:nvSpPr>
        <p:spPr bwMode="auto">
          <a:xfrm>
            <a:off x="2539514"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83" name="Text Box 38"/>
          <p:cNvSpPr txBox="1">
            <a:spLocks noChangeArrowheads="1"/>
          </p:cNvSpPr>
          <p:nvPr userDrawn="1"/>
        </p:nvSpPr>
        <p:spPr bwMode="auto">
          <a:xfrm>
            <a:off x="3536898"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93" name="Text Box 38"/>
          <p:cNvSpPr txBox="1">
            <a:spLocks noChangeArrowheads="1"/>
          </p:cNvSpPr>
          <p:nvPr userDrawn="1"/>
        </p:nvSpPr>
        <p:spPr bwMode="auto">
          <a:xfrm>
            <a:off x="777188" y="506504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506504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506504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506504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Box 42"/>
          <p:cNvSpPr txBox="1">
            <a:spLocks noChangeArrowheads="1"/>
          </p:cNvSpPr>
          <p:nvPr userDrawn="1"/>
        </p:nvSpPr>
        <p:spPr bwMode="auto">
          <a:xfrm>
            <a:off x="2539514"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0" name="Text Box 38"/>
          <p:cNvSpPr txBox="1">
            <a:spLocks noChangeArrowheads="1"/>
          </p:cNvSpPr>
          <p:nvPr userDrawn="1"/>
        </p:nvSpPr>
        <p:spPr bwMode="auto">
          <a:xfrm>
            <a:off x="3536898"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280821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280821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280821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280821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7"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2808218"/>
            <a:ext cx="61807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8586671" y="50715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9003395" y="50715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9429737" y="50715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8086590" y="50715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9854476"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10854638"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10354557"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11354719"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28082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28082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28082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28082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50" name="Text Box 38"/>
          <p:cNvSpPr txBox="1">
            <a:spLocks noChangeArrowheads="1"/>
          </p:cNvSpPr>
          <p:nvPr userDrawn="1"/>
        </p:nvSpPr>
        <p:spPr bwMode="auto">
          <a:xfrm>
            <a:off x="4666409" y="507152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51" name="Text Box 39"/>
          <p:cNvSpPr txBox="1">
            <a:spLocks noChangeArrowheads="1"/>
          </p:cNvSpPr>
          <p:nvPr userDrawn="1"/>
        </p:nvSpPr>
        <p:spPr bwMode="auto">
          <a:xfrm>
            <a:off x="5083133" y="507152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52" name="Text Box 40"/>
          <p:cNvSpPr txBox="1">
            <a:spLocks noChangeArrowheads="1"/>
          </p:cNvSpPr>
          <p:nvPr userDrawn="1"/>
        </p:nvSpPr>
        <p:spPr bwMode="auto">
          <a:xfrm>
            <a:off x="5509475" y="507152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53" name="Text Box 41"/>
          <p:cNvSpPr txBox="1">
            <a:spLocks noChangeArrowheads="1"/>
          </p:cNvSpPr>
          <p:nvPr userDrawn="1"/>
        </p:nvSpPr>
        <p:spPr bwMode="auto">
          <a:xfrm>
            <a:off x="4166328" y="507152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54" name="Text Box 42"/>
          <p:cNvSpPr txBox="1">
            <a:spLocks noChangeArrowheads="1"/>
          </p:cNvSpPr>
          <p:nvPr userDrawn="1"/>
        </p:nvSpPr>
        <p:spPr bwMode="auto">
          <a:xfrm>
            <a:off x="5934214"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5" name="Text Box 42"/>
          <p:cNvSpPr txBox="1">
            <a:spLocks noChangeArrowheads="1"/>
          </p:cNvSpPr>
          <p:nvPr userDrawn="1"/>
        </p:nvSpPr>
        <p:spPr bwMode="auto">
          <a:xfrm>
            <a:off x="6934376"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56" name="Text Box 42"/>
          <p:cNvSpPr txBox="1">
            <a:spLocks noChangeArrowheads="1"/>
          </p:cNvSpPr>
          <p:nvPr userDrawn="1"/>
        </p:nvSpPr>
        <p:spPr bwMode="auto">
          <a:xfrm>
            <a:off x="6434295"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7" name="Text Box 38"/>
          <p:cNvSpPr txBox="1">
            <a:spLocks noChangeArrowheads="1"/>
          </p:cNvSpPr>
          <p:nvPr userDrawn="1"/>
        </p:nvSpPr>
        <p:spPr bwMode="auto">
          <a:xfrm>
            <a:off x="7434457"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Tree>
    <p:extLst>
      <p:ext uri="{BB962C8B-B14F-4D97-AF65-F5344CB8AC3E}">
        <p14:creationId xmlns:p14="http://schemas.microsoft.com/office/powerpoint/2010/main" val="573294031"/>
      </p:ext>
    </p:extLst>
  </p:cSld>
  <p:clrMapOvr>
    <a:masterClrMapping/>
  </p:clrMapOvr>
  <p:extLst mod="1">
    <p:ext uri="{DCECCB84-F9BA-43D5-87BE-67443E8EF086}">
      <p15:sldGuideLst xmlns:p15="http://schemas.microsoft.com/office/powerpoint/2012/main">
        <p15:guide id="1" orient="horz" pos="2160">
          <p15:clr>
            <a:srgbClr val="FBAE40"/>
          </p15:clr>
        </p15:guide>
        <p15:guide id="2" pos="240">
          <p15:clr>
            <a:srgbClr val="FBAE40"/>
          </p15:clr>
        </p15:guide>
        <p15:guide id="3" pos="5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6-Boxer, bumper - months, w_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8109332"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8191628" y="2805682"/>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372171"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8191628" y="1307174"/>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372171"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271772" y="2805682"/>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271772" y="1307174"/>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277611"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189476" y="1002094"/>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37" name="Text Box 38"/>
          <p:cNvSpPr txBox="1">
            <a:spLocks noChangeArrowheads="1"/>
          </p:cNvSpPr>
          <p:nvPr userDrawn="1"/>
        </p:nvSpPr>
        <p:spPr bwMode="auto">
          <a:xfrm>
            <a:off x="777188" y="2811466"/>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38" name="Text Box 39"/>
          <p:cNvSpPr txBox="1">
            <a:spLocks noChangeArrowheads="1"/>
          </p:cNvSpPr>
          <p:nvPr userDrawn="1"/>
        </p:nvSpPr>
        <p:spPr bwMode="auto">
          <a:xfrm>
            <a:off x="1192522" y="2811466"/>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39" name="Text Box 40"/>
          <p:cNvSpPr txBox="1">
            <a:spLocks noChangeArrowheads="1"/>
          </p:cNvSpPr>
          <p:nvPr userDrawn="1"/>
        </p:nvSpPr>
        <p:spPr bwMode="auto">
          <a:xfrm>
            <a:off x="1617474" y="2811466"/>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40" name="Text Box 41"/>
          <p:cNvSpPr txBox="1">
            <a:spLocks noChangeArrowheads="1"/>
          </p:cNvSpPr>
          <p:nvPr userDrawn="1"/>
        </p:nvSpPr>
        <p:spPr bwMode="auto">
          <a:xfrm>
            <a:off x="278497" y="2811466"/>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41" name="Text Box 42"/>
          <p:cNvSpPr txBox="1">
            <a:spLocks noChangeArrowheads="1"/>
          </p:cNvSpPr>
          <p:nvPr userDrawn="1"/>
        </p:nvSpPr>
        <p:spPr bwMode="auto">
          <a:xfrm>
            <a:off x="2040823"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42" name="Text Box 42"/>
          <p:cNvSpPr txBox="1">
            <a:spLocks noChangeArrowheads="1"/>
          </p:cNvSpPr>
          <p:nvPr userDrawn="1"/>
        </p:nvSpPr>
        <p:spPr bwMode="auto">
          <a:xfrm>
            <a:off x="3038205"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55" name="Text Placeholder 16"/>
          <p:cNvSpPr>
            <a:spLocks noGrp="1"/>
          </p:cNvSpPr>
          <p:nvPr>
            <p:ph type="body" sz="quarter" idx="16" hasCustomPrompt="1"/>
          </p:nvPr>
        </p:nvSpPr>
        <p:spPr>
          <a:xfrm>
            <a:off x="8124291"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56" name="Straight Connector 55"/>
          <p:cNvCxnSpPr/>
          <p:nvPr userDrawn="1"/>
        </p:nvCxnSpPr>
        <p:spPr>
          <a:xfrm flipH="1">
            <a:off x="8191628" y="5055057"/>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372171"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8191628" y="3556549"/>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372171"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271772" y="5055057"/>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a:off x="4271772" y="3556549"/>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16"/>
          <p:cNvSpPr>
            <a:spLocks noGrp="1"/>
          </p:cNvSpPr>
          <p:nvPr>
            <p:ph type="body" sz="quarter" idx="17" hasCustomPrompt="1"/>
          </p:nvPr>
        </p:nvSpPr>
        <p:spPr>
          <a:xfrm>
            <a:off x="280666"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3" name="Text Placeholder 16"/>
          <p:cNvSpPr>
            <a:spLocks noGrp="1"/>
          </p:cNvSpPr>
          <p:nvPr>
            <p:ph type="body" sz="quarter" idx="18" hasCustomPrompt="1"/>
          </p:nvPr>
        </p:nvSpPr>
        <p:spPr>
          <a:xfrm>
            <a:off x="4196197" y="3251469"/>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2" name="Text Box 42"/>
          <p:cNvSpPr txBox="1">
            <a:spLocks noChangeArrowheads="1"/>
          </p:cNvSpPr>
          <p:nvPr userDrawn="1"/>
        </p:nvSpPr>
        <p:spPr bwMode="auto">
          <a:xfrm>
            <a:off x="2539514"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83" name="Text Box 38"/>
          <p:cNvSpPr txBox="1">
            <a:spLocks noChangeArrowheads="1"/>
          </p:cNvSpPr>
          <p:nvPr userDrawn="1"/>
        </p:nvSpPr>
        <p:spPr bwMode="auto">
          <a:xfrm>
            <a:off x="3536898" y="2811466"/>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93" name="Text Box 38"/>
          <p:cNvSpPr txBox="1">
            <a:spLocks noChangeArrowheads="1"/>
          </p:cNvSpPr>
          <p:nvPr userDrawn="1"/>
        </p:nvSpPr>
        <p:spPr bwMode="auto">
          <a:xfrm>
            <a:off x="777188" y="506504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506504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506504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506504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Box 42"/>
          <p:cNvSpPr txBox="1">
            <a:spLocks noChangeArrowheads="1"/>
          </p:cNvSpPr>
          <p:nvPr userDrawn="1"/>
        </p:nvSpPr>
        <p:spPr bwMode="auto">
          <a:xfrm>
            <a:off x="2539514"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0" name="Text Box 38"/>
          <p:cNvSpPr txBox="1">
            <a:spLocks noChangeArrowheads="1"/>
          </p:cNvSpPr>
          <p:nvPr userDrawn="1"/>
        </p:nvSpPr>
        <p:spPr bwMode="auto">
          <a:xfrm>
            <a:off x="3536898" y="506504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280821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280821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280821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280821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7"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2808218"/>
            <a:ext cx="61807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280821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8586671" y="50715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9003395" y="50715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9429737" y="50715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8086590" y="50715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9854476"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10854638"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10354557"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11354719" y="50715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2808223"/>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2808223"/>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2808223"/>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2808223"/>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2808223"/>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50" name="Text Box 38"/>
          <p:cNvSpPr txBox="1">
            <a:spLocks noChangeArrowheads="1"/>
          </p:cNvSpPr>
          <p:nvPr userDrawn="1"/>
        </p:nvSpPr>
        <p:spPr bwMode="auto">
          <a:xfrm>
            <a:off x="4666409" y="5071528"/>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51" name="Text Box 39"/>
          <p:cNvSpPr txBox="1">
            <a:spLocks noChangeArrowheads="1"/>
          </p:cNvSpPr>
          <p:nvPr userDrawn="1"/>
        </p:nvSpPr>
        <p:spPr bwMode="auto">
          <a:xfrm>
            <a:off x="5083133" y="5071528"/>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52" name="Text Box 40"/>
          <p:cNvSpPr txBox="1">
            <a:spLocks noChangeArrowheads="1"/>
          </p:cNvSpPr>
          <p:nvPr userDrawn="1"/>
        </p:nvSpPr>
        <p:spPr bwMode="auto">
          <a:xfrm>
            <a:off x="5509475" y="5071528"/>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53" name="Text Box 41"/>
          <p:cNvSpPr txBox="1">
            <a:spLocks noChangeArrowheads="1"/>
          </p:cNvSpPr>
          <p:nvPr userDrawn="1"/>
        </p:nvSpPr>
        <p:spPr bwMode="auto">
          <a:xfrm>
            <a:off x="4166328" y="5071528"/>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54" name="Text Box 42"/>
          <p:cNvSpPr txBox="1">
            <a:spLocks noChangeArrowheads="1"/>
          </p:cNvSpPr>
          <p:nvPr userDrawn="1"/>
        </p:nvSpPr>
        <p:spPr bwMode="auto">
          <a:xfrm>
            <a:off x="5934214"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5" name="Text Box 42"/>
          <p:cNvSpPr txBox="1">
            <a:spLocks noChangeArrowheads="1"/>
          </p:cNvSpPr>
          <p:nvPr userDrawn="1"/>
        </p:nvSpPr>
        <p:spPr bwMode="auto">
          <a:xfrm>
            <a:off x="6934376"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56" name="Text Box 42"/>
          <p:cNvSpPr txBox="1">
            <a:spLocks noChangeArrowheads="1"/>
          </p:cNvSpPr>
          <p:nvPr userDrawn="1"/>
        </p:nvSpPr>
        <p:spPr bwMode="auto">
          <a:xfrm>
            <a:off x="6434295"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57" name="Text Box 38"/>
          <p:cNvSpPr txBox="1">
            <a:spLocks noChangeArrowheads="1"/>
          </p:cNvSpPr>
          <p:nvPr userDrawn="1"/>
        </p:nvSpPr>
        <p:spPr bwMode="auto">
          <a:xfrm>
            <a:off x="7434457" y="5071528"/>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74"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5"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76"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77"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78"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79"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80" name="TextBox 79"/>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81" name="TextBox 80"/>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84"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85"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3131032542"/>
      </p:ext>
    </p:extLst>
  </p:cSld>
  <p:clrMapOvr>
    <a:masterClrMapping/>
  </p:clrMapOvr>
  <p:extLst mod="1">
    <p:ext uri="{DCECCB84-F9BA-43D5-87BE-67443E8EF086}">
      <p15:sldGuideLst xmlns:p15="http://schemas.microsoft.com/office/powerpoint/2012/main">
        <p15:guide id="1" orient="horz" pos="2160">
          <p15:clr>
            <a:srgbClr val="FBAE40"/>
          </p15:clr>
        </p15:guide>
        <p15:guide id="2" pos="240">
          <p15:clr>
            <a:srgbClr val="FBAE40"/>
          </p15:clr>
        </p15:guide>
        <p15:guide id="3" pos="5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6-Boxer, no bumper - month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84" name="Text Placeholder 16"/>
          <p:cNvSpPr>
            <a:spLocks noGrp="1"/>
          </p:cNvSpPr>
          <p:nvPr>
            <p:ph type="body" sz="quarter" idx="12" hasCustomPrompt="1"/>
          </p:nvPr>
        </p:nvSpPr>
        <p:spPr>
          <a:xfrm>
            <a:off x="8109332"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85" name="Straight Connector 84"/>
          <p:cNvCxnSpPr/>
          <p:nvPr userDrawn="1"/>
        </p:nvCxnSpPr>
        <p:spPr>
          <a:xfrm flipH="1">
            <a:off x="8191628" y="304887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H="1">
            <a:off x="372171"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8191628" y="1550365"/>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H="1">
            <a:off x="372171"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H="1">
            <a:off x="4271772"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4271772"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 Placeholder 16"/>
          <p:cNvSpPr>
            <a:spLocks noGrp="1"/>
          </p:cNvSpPr>
          <p:nvPr>
            <p:ph type="body" sz="quarter" idx="14" hasCustomPrompt="1"/>
          </p:nvPr>
        </p:nvSpPr>
        <p:spPr>
          <a:xfrm>
            <a:off x="277611"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2" name="Text Placeholder 16"/>
          <p:cNvSpPr>
            <a:spLocks noGrp="1"/>
          </p:cNvSpPr>
          <p:nvPr>
            <p:ph type="body" sz="quarter" idx="15" hasCustomPrompt="1"/>
          </p:nvPr>
        </p:nvSpPr>
        <p:spPr>
          <a:xfrm>
            <a:off x="4189476"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3" name="Text Box 38"/>
          <p:cNvSpPr txBox="1">
            <a:spLocks noChangeArrowheads="1"/>
          </p:cNvSpPr>
          <p:nvPr userDrawn="1"/>
        </p:nvSpPr>
        <p:spPr bwMode="auto">
          <a:xfrm>
            <a:off x="777188" y="305465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305465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305465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305465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Placeholder 16"/>
          <p:cNvSpPr>
            <a:spLocks noGrp="1"/>
          </p:cNvSpPr>
          <p:nvPr>
            <p:ph type="body" sz="quarter" idx="16" hasCustomPrompt="1"/>
          </p:nvPr>
        </p:nvSpPr>
        <p:spPr>
          <a:xfrm>
            <a:off x="8124291"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00" name="Straight Connector 99"/>
          <p:cNvCxnSpPr/>
          <p:nvPr userDrawn="1"/>
        </p:nvCxnSpPr>
        <p:spPr>
          <a:xfrm flipH="1">
            <a:off x="8191628" y="5560901"/>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H="1">
            <a:off x="372171"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H="1">
            <a:off x="8191628" y="406239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372171"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4271772"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4271772"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16"/>
          <p:cNvSpPr>
            <a:spLocks noGrp="1"/>
          </p:cNvSpPr>
          <p:nvPr>
            <p:ph type="body" sz="quarter" idx="17" hasCustomPrompt="1"/>
          </p:nvPr>
        </p:nvSpPr>
        <p:spPr>
          <a:xfrm>
            <a:off x="280666"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7" name="Text Placeholder 16"/>
          <p:cNvSpPr>
            <a:spLocks noGrp="1"/>
          </p:cNvSpPr>
          <p:nvPr>
            <p:ph type="body" sz="quarter" idx="18" hasCustomPrompt="1"/>
          </p:nvPr>
        </p:nvSpPr>
        <p:spPr>
          <a:xfrm>
            <a:off x="4196197"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8" name="Text Box 42"/>
          <p:cNvSpPr txBox="1">
            <a:spLocks noChangeArrowheads="1"/>
          </p:cNvSpPr>
          <p:nvPr userDrawn="1"/>
        </p:nvSpPr>
        <p:spPr bwMode="auto">
          <a:xfrm>
            <a:off x="2539514"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9" name="Text Box 38"/>
          <p:cNvSpPr txBox="1">
            <a:spLocks noChangeArrowheads="1"/>
          </p:cNvSpPr>
          <p:nvPr userDrawn="1"/>
        </p:nvSpPr>
        <p:spPr bwMode="auto">
          <a:xfrm>
            <a:off x="3536898"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0" name="Text Box 38"/>
          <p:cNvSpPr txBox="1">
            <a:spLocks noChangeArrowheads="1"/>
          </p:cNvSpPr>
          <p:nvPr userDrawn="1"/>
        </p:nvSpPr>
        <p:spPr bwMode="auto">
          <a:xfrm>
            <a:off x="777188" y="557088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1" name="Text Box 39"/>
          <p:cNvSpPr txBox="1">
            <a:spLocks noChangeArrowheads="1"/>
          </p:cNvSpPr>
          <p:nvPr userDrawn="1"/>
        </p:nvSpPr>
        <p:spPr bwMode="auto">
          <a:xfrm>
            <a:off x="1192522" y="557088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12" name="Text Box 40"/>
          <p:cNvSpPr txBox="1">
            <a:spLocks noChangeArrowheads="1"/>
          </p:cNvSpPr>
          <p:nvPr userDrawn="1"/>
        </p:nvSpPr>
        <p:spPr bwMode="auto">
          <a:xfrm>
            <a:off x="1617474" y="557088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13" name="Text Box 41"/>
          <p:cNvSpPr txBox="1">
            <a:spLocks noChangeArrowheads="1"/>
          </p:cNvSpPr>
          <p:nvPr userDrawn="1"/>
        </p:nvSpPr>
        <p:spPr bwMode="auto">
          <a:xfrm>
            <a:off x="278497" y="557088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14" name="Text Box 42"/>
          <p:cNvSpPr txBox="1">
            <a:spLocks noChangeArrowheads="1"/>
          </p:cNvSpPr>
          <p:nvPr userDrawn="1"/>
        </p:nvSpPr>
        <p:spPr bwMode="auto">
          <a:xfrm>
            <a:off x="2040823"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5" name="Text Box 42"/>
          <p:cNvSpPr txBox="1">
            <a:spLocks noChangeArrowheads="1"/>
          </p:cNvSpPr>
          <p:nvPr userDrawn="1"/>
        </p:nvSpPr>
        <p:spPr bwMode="auto">
          <a:xfrm>
            <a:off x="3038205"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16" name="Text Box 42"/>
          <p:cNvSpPr txBox="1">
            <a:spLocks noChangeArrowheads="1"/>
          </p:cNvSpPr>
          <p:nvPr userDrawn="1"/>
        </p:nvSpPr>
        <p:spPr bwMode="auto">
          <a:xfrm>
            <a:off x="2539514"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7" name="Text Box 38"/>
          <p:cNvSpPr txBox="1">
            <a:spLocks noChangeArrowheads="1"/>
          </p:cNvSpPr>
          <p:nvPr userDrawn="1"/>
        </p:nvSpPr>
        <p:spPr bwMode="auto">
          <a:xfrm>
            <a:off x="3536898"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8" name="Text Box 38"/>
          <p:cNvSpPr txBox="1">
            <a:spLocks noChangeArrowheads="1"/>
          </p:cNvSpPr>
          <p:nvPr userDrawn="1"/>
        </p:nvSpPr>
        <p:spPr bwMode="auto">
          <a:xfrm>
            <a:off x="8586671" y="3051409"/>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9" name="Text Box 39"/>
          <p:cNvSpPr txBox="1">
            <a:spLocks noChangeArrowheads="1"/>
          </p:cNvSpPr>
          <p:nvPr userDrawn="1"/>
        </p:nvSpPr>
        <p:spPr bwMode="auto">
          <a:xfrm>
            <a:off x="9003395" y="3051409"/>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0" name="Text Box 40"/>
          <p:cNvSpPr txBox="1">
            <a:spLocks noChangeArrowheads="1"/>
          </p:cNvSpPr>
          <p:nvPr userDrawn="1"/>
        </p:nvSpPr>
        <p:spPr bwMode="auto">
          <a:xfrm>
            <a:off x="9429737" y="3051409"/>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1" name="Text Box 41"/>
          <p:cNvSpPr txBox="1">
            <a:spLocks noChangeArrowheads="1"/>
          </p:cNvSpPr>
          <p:nvPr userDrawn="1"/>
        </p:nvSpPr>
        <p:spPr bwMode="auto">
          <a:xfrm>
            <a:off x="8086590" y="3051409"/>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22" name="Text Box 42"/>
          <p:cNvSpPr txBox="1">
            <a:spLocks noChangeArrowheads="1"/>
          </p:cNvSpPr>
          <p:nvPr userDrawn="1"/>
        </p:nvSpPr>
        <p:spPr bwMode="auto">
          <a:xfrm>
            <a:off x="9854476"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3" name="Text Box 42"/>
          <p:cNvSpPr txBox="1">
            <a:spLocks noChangeArrowheads="1"/>
          </p:cNvSpPr>
          <p:nvPr userDrawn="1"/>
        </p:nvSpPr>
        <p:spPr bwMode="auto">
          <a:xfrm>
            <a:off x="10854638"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24" name="Text Box 42"/>
          <p:cNvSpPr txBox="1">
            <a:spLocks noChangeArrowheads="1"/>
          </p:cNvSpPr>
          <p:nvPr userDrawn="1"/>
        </p:nvSpPr>
        <p:spPr bwMode="auto">
          <a:xfrm>
            <a:off x="10354557"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5" name="Text Box 38"/>
          <p:cNvSpPr txBox="1">
            <a:spLocks noChangeArrowheads="1"/>
          </p:cNvSpPr>
          <p:nvPr userDrawn="1"/>
        </p:nvSpPr>
        <p:spPr bwMode="auto">
          <a:xfrm>
            <a:off x="11354719"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557736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557736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557736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557736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8"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4666409" y="3051414"/>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5083133" y="3051414"/>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5509475" y="3051414"/>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4166328" y="3051414"/>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5934214"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6934376"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6434295"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7434457"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5577372"/>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5577372"/>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5577372"/>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5577372"/>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Tree>
    <p:extLst>
      <p:ext uri="{BB962C8B-B14F-4D97-AF65-F5344CB8AC3E}">
        <p14:creationId xmlns:p14="http://schemas.microsoft.com/office/powerpoint/2010/main" val="3781641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6-Boxer, no bumper - months, w_ RY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84" name="Text Placeholder 16"/>
          <p:cNvSpPr>
            <a:spLocks noGrp="1"/>
          </p:cNvSpPr>
          <p:nvPr>
            <p:ph type="body" sz="quarter" idx="12" hasCustomPrompt="1"/>
          </p:nvPr>
        </p:nvSpPr>
        <p:spPr>
          <a:xfrm>
            <a:off x="8109332"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85" name="Straight Connector 84"/>
          <p:cNvCxnSpPr/>
          <p:nvPr userDrawn="1"/>
        </p:nvCxnSpPr>
        <p:spPr>
          <a:xfrm flipH="1">
            <a:off x="8191628" y="304887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H="1">
            <a:off x="372171"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H="1">
            <a:off x="8191628" y="1550365"/>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H="1">
            <a:off x="372171"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H="1">
            <a:off x="4271772" y="304887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4271772" y="15503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 Placeholder 16"/>
          <p:cNvSpPr>
            <a:spLocks noGrp="1"/>
          </p:cNvSpPr>
          <p:nvPr>
            <p:ph type="body" sz="quarter" idx="14" hasCustomPrompt="1"/>
          </p:nvPr>
        </p:nvSpPr>
        <p:spPr>
          <a:xfrm>
            <a:off x="277611"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2" name="Text Placeholder 16"/>
          <p:cNvSpPr>
            <a:spLocks noGrp="1"/>
          </p:cNvSpPr>
          <p:nvPr>
            <p:ph type="body" sz="quarter" idx="15" hasCustomPrompt="1"/>
          </p:nvPr>
        </p:nvSpPr>
        <p:spPr>
          <a:xfrm>
            <a:off x="4189476" y="1245285"/>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3" name="Text Box 38"/>
          <p:cNvSpPr txBox="1">
            <a:spLocks noChangeArrowheads="1"/>
          </p:cNvSpPr>
          <p:nvPr userDrawn="1"/>
        </p:nvSpPr>
        <p:spPr bwMode="auto">
          <a:xfrm>
            <a:off x="777188" y="305465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94" name="Text Box 39"/>
          <p:cNvSpPr txBox="1">
            <a:spLocks noChangeArrowheads="1"/>
          </p:cNvSpPr>
          <p:nvPr userDrawn="1"/>
        </p:nvSpPr>
        <p:spPr bwMode="auto">
          <a:xfrm>
            <a:off x="1192522" y="305465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95" name="Text Box 40"/>
          <p:cNvSpPr txBox="1">
            <a:spLocks noChangeArrowheads="1"/>
          </p:cNvSpPr>
          <p:nvPr userDrawn="1"/>
        </p:nvSpPr>
        <p:spPr bwMode="auto">
          <a:xfrm>
            <a:off x="1617474" y="305465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96" name="Text Box 41"/>
          <p:cNvSpPr txBox="1">
            <a:spLocks noChangeArrowheads="1"/>
          </p:cNvSpPr>
          <p:nvPr userDrawn="1"/>
        </p:nvSpPr>
        <p:spPr bwMode="auto">
          <a:xfrm>
            <a:off x="278497" y="305465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97" name="Text Box 42"/>
          <p:cNvSpPr txBox="1">
            <a:spLocks noChangeArrowheads="1"/>
          </p:cNvSpPr>
          <p:nvPr userDrawn="1"/>
        </p:nvSpPr>
        <p:spPr bwMode="auto">
          <a:xfrm>
            <a:off x="2040823"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98" name="Text Box 42"/>
          <p:cNvSpPr txBox="1">
            <a:spLocks noChangeArrowheads="1"/>
          </p:cNvSpPr>
          <p:nvPr userDrawn="1"/>
        </p:nvSpPr>
        <p:spPr bwMode="auto">
          <a:xfrm>
            <a:off x="3038205"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99" name="Text Placeholder 16"/>
          <p:cNvSpPr>
            <a:spLocks noGrp="1"/>
          </p:cNvSpPr>
          <p:nvPr>
            <p:ph type="body" sz="quarter" idx="16" hasCustomPrompt="1"/>
          </p:nvPr>
        </p:nvSpPr>
        <p:spPr>
          <a:xfrm>
            <a:off x="8124291"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00" name="Straight Connector 99"/>
          <p:cNvCxnSpPr/>
          <p:nvPr userDrawn="1"/>
        </p:nvCxnSpPr>
        <p:spPr>
          <a:xfrm flipH="1">
            <a:off x="8191628" y="5560901"/>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H="1">
            <a:off x="372171"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H="1">
            <a:off x="8191628" y="4062393"/>
            <a:ext cx="36576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372171"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4271772" y="5560901"/>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4271772" y="4062393"/>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16"/>
          <p:cNvSpPr>
            <a:spLocks noGrp="1"/>
          </p:cNvSpPr>
          <p:nvPr>
            <p:ph type="body" sz="quarter" idx="17" hasCustomPrompt="1"/>
          </p:nvPr>
        </p:nvSpPr>
        <p:spPr>
          <a:xfrm>
            <a:off x="280666"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7" name="Text Placeholder 16"/>
          <p:cNvSpPr>
            <a:spLocks noGrp="1"/>
          </p:cNvSpPr>
          <p:nvPr>
            <p:ph type="body" sz="quarter" idx="18" hasCustomPrompt="1"/>
          </p:nvPr>
        </p:nvSpPr>
        <p:spPr>
          <a:xfrm>
            <a:off x="4196197" y="3757313"/>
            <a:ext cx="3822192"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08" name="Text Box 42"/>
          <p:cNvSpPr txBox="1">
            <a:spLocks noChangeArrowheads="1"/>
          </p:cNvSpPr>
          <p:nvPr userDrawn="1"/>
        </p:nvSpPr>
        <p:spPr bwMode="auto">
          <a:xfrm>
            <a:off x="2539514"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09" name="Text Box 38"/>
          <p:cNvSpPr txBox="1">
            <a:spLocks noChangeArrowheads="1"/>
          </p:cNvSpPr>
          <p:nvPr userDrawn="1"/>
        </p:nvSpPr>
        <p:spPr bwMode="auto">
          <a:xfrm>
            <a:off x="3536898" y="305465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0" name="Text Box 38"/>
          <p:cNvSpPr txBox="1">
            <a:spLocks noChangeArrowheads="1"/>
          </p:cNvSpPr>
          <p:nvPr userDrawn="1"/>
        </p:nvSpPr>
        <p:spPr bwMode="auto">
          <a:xfrm>
            <a:off x="777188" y="557088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1" name="Text Box 39"/>
          <p:cNvSpPr txBox="1">
            <a:spLocks noChangeArrowheads="1"/>
          </p:cNvSpPr>
          <p:nvPr userDrawn="1"/>
        </p:nvSpPr>
        <p:spPr bwMode="auto">
          <a:xfrm>
            <a:off x="1192522" y="557088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12" name="Text Box 40"/>
          <p:cNvSpPr txBox="1">
            <a:spLocks noChangeArrowheads="1"/>
          </p:cNvSpPr>
          <p:nvPr userDrawn="1"/>
        </p:nvSpPr>
        <p:spPr bwMode="auto">
          <a:xfrm>
            <a:off x="1617474" y="557088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13" name="Text Box 41"/>
          <p:cNvSpPr txBox="1">
            <a:spLocks noChangeArrowheads="1"/>
          </p:cNvSpPr>
          <p:nvPr userDrawn="1"/>
        </p:nvSpPr>
        <p:spPr bwMode="auto">
          <a:xfrm>
            <a:off x="278497" y="557088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14" name="Text Box 42"/>
          <p:cNvSpPr txBox="1">
            <a:spLocks noChangeArrowheads="1"/>
          </p:cNvSpPr>
          <p:nvPr userDrawn="1"/>
        </p:nvSpPr>
        <p:spPr bwMode="auto">
          <a:xfrm>
            <a:off x="2040823"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5" name="Text Box 42"/>
          <p:cNvSpPr txBox="1">
            <a:spLocks noChangeArrowheads="1"/>
          </p:cNvSpPr>
          <p:nvPr userDrawn="1"/>
        </p:nvSpPr>
        <p:spPr bwMode="auto">
          <a:xfrm>
            <a:off x="3038205"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16" name="Text Box 42"/>
          <p:cNvSpPr txBox="1">
            <a:spLocks noChangeArrowheads="1"/>
          </p:cNvSpPr>
          <p:nvPr userDrawn="1"/>
        </p:nvSpPr>
        <p:spPr bwMode="auto">
          <a:xfrm>
            <a:off x="2539514"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17" name="Text Box 38"/>
          <p:cNvSpPr txBox="1">
            <a:spLocks noChangeArrowheads="1"/>
          </p:cNvSpPr>
          <p:nvPr userDrawn="1"/>
        </p:nvSpPr>
        <p:spPr bwMode="auto">
          <a:xfrm>
            <a:off x="3536898" y="557088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18" name="Text Box 38"/>
          <p:cNvSpPr txBox="1">
            <a:spLocks noChangeArrowheads="1"/>
          </p:cNvSpPr>
          <p:nvPr userDrawn="1"/>
        </p:nvSpPr>
        <p:spPr bwMode="auto">
          <a:xfrm>
            <a:off x="8586671" y="3051409"/>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19" name="Text Box 39"/>
          <p:cNvSpPr txBox="1">
            <a:spLocks noChangeArrowheads="1"/>
          </p:cNvSpPr>
          <p:nvPr userDrawn="1"/>
        </p:nvSpPr>
        <p:spPr bwMode="auto">
          <a:xfrm>
            <a:off x="9003395" y="3051409"/>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0" name="Text Box 40"/>
          <p:cNvSpPr txBox="1">
            <a:spLocks noChangeArrowheads="1"/>
          </p:cNvSpPr>
          <p:nvPr userDrawn="1"/>
        </p:nvSpPr>
        <p:spPr bwMode="auto">
          <a:xfrm>
            <a:off x="9429737" y="3051409"/>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1" name="Text Box 41"/>
          <p:cNvSpPr txBox="1">
            <a:spLocks noChangeArrowheads="1"/>
          </p:cNvSpPr>
          <p:nvPr userDrawn="1"/>
        </p:nvSpPr>
        <p:spPr bwMode="auto">
          <a:xfrm>
            <a:off x="8086590" y="3051409"/>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22" name="Text Box 42"/>
          <p:cNvSpPr txBox="1">
            <a:spLocks noChangeArrowheads="1"/>
          </p:cNvSpPr>
          <p:nvPr userDrawn="1"/>
        </p:nvSpPr>
        <p:spPr bwMode="auto">
          <a:xfrm>
            <a:off x="9854476"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3" name="Text Box 42"/>
          <p:cNvSpPr txBox="1">
            <a:spLocks noChangeArrowheads="1"/>
          </p:cNvSpPr>
          <p:nvPr userDrawn="1"/>
        </p:nvSpPr>
        <p:spPr bwMode="auto">
          <a:xfrm>
            <a:off x="10854638"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24" name="Text Box 42"/>
          <p:cNvSpPr txBox="1">
            <a:spLocks noChangeArrowheads="1"/>
          </p:cNvSpPr>
          <p:nvPr userDrawn="1"/>
        </p:nvSpPr>
        <p:spPr bwMode="auto">
          <a:xfrm>
            <a:off x="10354557"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25" name="Text Box 38"/>
          <p:cNvSpPr txBox="1">
            <a:spLocks noChangeArrowheads="1"/>
          </p:cNvSpPr>
          <p:nvPr userDrawn="1"/>
        </p:nvSpPr>
        <p:spPr bwMode="auto">
          <a:xfrm>
            <a:off x="11354719" y="3051409"/>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26" name="Text Box 38"/>
          <p:cNvSpPr txBox="1">
            <a:spLocks noChangeArrowheads="1"/>
          </p:cNvSpPr>
          <p:nvPr userDrawn="1"/>
        </p:nvSpPr>
        <p:spPr bwMode="auto">
          <a:xfrm>
            <a:off x="8586671" y="5577367"/>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27" name="Text Box 39"/>
          <p:cNvSpPr txBox="1">
            <a:spLocks noChangeArrowheads="1"/>
          </p:cNvSpPr>
          <p:nvPr userDrawn="1"/>
        </p:nvSpPr>
        <p:spPr bwMode="auto">
          <a:xfrm>
            <a:off x="9003395" y="5577367"/>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28" name="Text Box 40"/>
          <p:cNvSpPr txBox="1">
            <a:spLocks noChangeArrowheads="1"/>
          </p:cNvSpPr>
          <p:nvPr userDrawn="1"/>
        </p:nvSpPr>
        <p:spPr bwMode="auto">
          <a:xfrm>
            <a:off x="9429737" y="5577367"/>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29" name="Text Box 41"/>
          <p:cNvSpPr txBox="1">
            <a:spLocks noChangeArrowheads="1"/>
          </p:cNvSpPr>
          <p:nvPr userDrawn="1"/>
        </p:nvSpPr>
        <p:spPr bwMode="auto">
          <a:xfrm>
            <a:off x="8086590" y="5577367"/>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0" name="Text Box 42"/>
          <p:cNvSpPr txBox="1">
            <a:spLocks noChangeArrowheads="1"/>
          </p:cNvSpPr>
          <p:nvPr userDrawn="1"/>
        </p:nvSpPr>
        <p:spPr bwMode="auto">
          <a:xfrm>
            <a:off x="9854476"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1" name="Text Box 42"/>
          <p:cNvSpPr txBox="1">
            <a:spLocks noChangeArrowheads="1"/>
          </p:cNvSpPr>
          <p:nvPr userDrawn="1"/>
        </p:nvSpPr>
        <p:spPr bwMode="auto">
          <a:xfrm>
            <a:off x="10854638"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32" name="Text Box 42"/>
          <p:cNvSpPr txBox="1">
            <a:spLocks noChangeArrowheads="1"/>
          </p:cNvSpPr>
          <p:nvPr userDrawn="1"/>
        </p:nvSpPr>
        <p:spPr bwMode="auto">
          <a:xfrm>
            <a:off x="10354557"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3" name="Text Box 38"/>
          <p:cNvSpPr txBox="1">
            <a:spLocks noChangeArrowheads="1"/>
          </p:cNvSpPr>
          <p:nvPr userDrawn="1"/>
        </p:nvSpPr>
        <p:spPr bwMode="auto">
          <a:xfrm>
            <a:off x="11354719" y="5577367"/>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34" name="Text Box 38"/>
          <p:cNvSpPr txBox="1">
            <a:spLocks noChangeArrowheads="1"/>
          </p:cNvSpPr>
          <p:nvPr userDrawn="1"/>
        </p:nvSpPr>
        <p:spPr bwMode="auto">
          <a:xfrm>
            <a:off x="4666409" y="3051414"/>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35" name="Text Box 39"/>
          <p:cNvSpPr txBox="1">
            <a:spLocks noChangeArrowheads="1"/>
          </p:cNvSpPr>
          <p:nvPr userDrawn="1"/>
        </p:nvSpPr>
        <p:spPr bwMode="auto">
          <a:xfrm>
            <a:off x="5083133" y="3051414"/>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36" name="Text Box 40"/>
          <p:cNvSpPr txBox="1">
            <a:spLocks noChangeArrowheads="1"/>
          </p:cNvSpPr>
          <p:nvPr userDrawn="1"/>
        </p:nvSpPr>
        <p:spPr bwMode="auto">
          <a:xfrm>
            <a:off x="5509475" y="3051414"/>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37" name="Text Box 41"/>
          <p:cNvSpPr txBox="1">
            <a:spLocks noChangeArrowheads="1"/>
          </p:cNvSpPr>
          <p:nvPr userDrawn="1"/>
        </p:nvSpPr>
        <p:spPr bwMode="auto">
          <a:xfrm>
            <a:off x="4166328" y="3051414"/>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38" name="Text Box 42"/>
          <p:cNvSpPr txBox="1">
            <a:spLocks noChangeArrowheads="1"/>
          </p:cNvSpPr>
          <p:nvPr userDrawn="1"/>
        </p:nvSpPr>
        <p:spPr bwMode="auto">
          <a:xfrm>
            <a:off x="5934214"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39" name="Text Box 42"/>
          <p:cNvSpPr txBox="1">
            <a:spLocks noChangeArrowheads="1"/>
          </p:cNvSpPr>
          <p:nvPr userDrawn="1"/>
        </p:nvSpPr>
        <p:spPr bwMode="auto">
          <a:xfrm>
            <a:off x="6934376"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0" name="Text Box 42"/>
          <p:cNvSpPr txBox="1">
            <a:spLocks noChangeArrowheads="1"/>
          </p:cNvSpPr>
          <p:nvPr userDrawn="1"/>
        </p:nvSpPr>
        <p:spPr bwMode="auto">
          <a:xfrm>
            <a:off x="6434295"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1" name="Text Box 38"/>
          <p:cNvSpPr txBox="1">
            <a:spLocks noChangeArrowheads="1"/>
          </p:cNvSpPr>
          <p:nvPr userDrawn="1"/>
        </p:nvSpPr>
        <p:spPr bwMode="auto">
          <a:xfrm>
            <a:off x="7434457" y="3051414"/>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142" name="Text Box 38"/>
          <p:cNvSpPr txBox="1">
            <a:spLocks noChangeArrowheads="1"/>
          </p:cNvSpPr>
          <p:nvPr userDrawn="1"/>
        </p:nvSpPr>
        <p:spPr bwMode="auto">
          <a:xfrm>
            <a:off x="4666409" y="5577372"/>
            <a:ext cx="534720"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Jan</a:t>
            </a:r>
          </a:p>
        </p:txBody>
      </p:sp>
      <p:sp>
        <p:nvSpPr>
          <p:cNvPr id="143" name="Text Box 39"/>
          <p:cNvSpPr txBox="1">
            <a:spLocks noChangeArrowheads="1"/>
          </p:cNvSpPr>
          <p:nvPr userDrawn="1"/>
        </p:nvSpPr>
        <p:spPr bwMode="auto">
          <a:xfrm>
            <a:off x="5083133" y="5577372"/>
            <a:ext cx="544338"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Feb</a:t>
            </a:r>
          </a:p>
        </p:txBody>
      </p:sp>
      <p:sp>
        <p:nvSpPr>
          <p:cNvPr id="144" name="Text Box 40"/>
          <p:cNvSpPr txBox="1">
            <a:spLocks noChangeArrowheads="1"/>
          </p:cNvSpPr>
          <p:nvPr userDrawn="1"/>
        </p:nvSpPr>
        <p:spPr bwMode="auto">
          <a:xfrm>
            <a:off x="5509475" y="5577372"/>
            <a:ext cx="542735"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Mar</a:t>
            </a:r>
          </a:p>
        </p:txBody>
      </p:sp>
      <p:sp>
        <p:nvSpPr>
          <p:cNvPr id="145" name="Text Box 41"/>
          <p:cNvSpPr txBox="1">
            <a:spLocks noChangeArrowheads="1"/>
          </p:cNvSpPr>
          <p:nvPr userDrawn="1"/>
        </p:nvSpPr>
        <p:spPr bwMode="auto">
          <a:xfrm>
            <a:off x="4166328" y="5577372"/>
            <a:ext cx="618077" cy="32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2017</a:t>
            </a:r>
          </a:p>
        </p:txBody>
      </p:sp>
      <p:sp>
        <p:nvSpPr>
          <p:cNvPr id="146" name="Text Box 42"/>
          <p:cNvSpPr txBox="1">
            <a:spLocks noChangeArrowheads="1"/>
          </p:cNvSpPr>
          <p:nvPr userDrawn="1"/>
        </p:nvSpPr>
        <p:spPr bwMode="auto">
          <a:xfrm>
            <a:off x="5934214"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7" name="Text Box 42"/>
          <p:cNvSpPr txBox="1">
            <a:spLocks noChangeArrowheads="1"/>
          </p:cNvSpPr>
          <p:nvPr userDrawn="1"/>
        </p:nvSpPr>
        <p:spPr bwMode="auto">
          <a:xfrm>
            <a:off x="6934376"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4Q</a:t>
            </a:r>
          </a:p>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2018</a:t>
            </a:r>
          </a:p>
        </p:txBody>
      </p:sp>
      <p:sp>
        <p:nvSpPr>
          <p:cNvPr id="148" name="Text Box 42"/>
          <p:cNvSpPr txBox="1">
            <a:spLocks noChangeArrowheads="1"/>
          </p:cNvSpPr>
          <p:nvPr userDrawn="1"/>
        </p:nvSpPr>
        <p:spPr bwMode="auto">
          <a:xfrm>
            <a:off x="6434295"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3Q</a:t>
            </a: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2018</a:t>
            </a:r>
            <a:endPar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149" name="Text Box 38"/>
          <p:cNvSpPr txBox="1">
            <a:spLocks noChangeArrowheads="1"/>
          </p:cNvSpPr>
          <p:nvPr userDrawn="1"/>
        </p:nvSpPr>
        <p:spPr bwMode="auto">
          <a:xfrm>
            <a:off x="7434457" y="5577372"/>
            <a:ext cx="6180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FY</a:t>
            </a:r>
            <a:endPar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lgn="ctr" eaLnBrk="1" hangingPunct="1"/>
            <a:r>
              <a:rPr lang="en-US" altLang="en-US" sz="1300" b="1" baseline="0" dirty="0">
                <a:solidFill>
                  <a:schemeClr val="tx1"/>
                </a:solidFill>
                <a:latin typeface="Arial" panose="020B0604020202020204" pitchFamily="34" charset="0"/>
                <a:ea typeface="ＭＳ Ｐゴシック" pitchFamily="34" charset="-128"/>
                <a:cs typeface="Arial" panose="020B0604020202020204" pitchFamily="34" charset="0"/>
              </a:rPr>
              <a:t>20</a:t>
            </a:r>
            <a:r>
              <a:rPr lang="en-US" altLang="en-US" sz="1300" b="1" dirty="0">
                <a:solidFill>
                  <a:schemeClr val="tx1"/>
                </a:solidFill>
                <a:latin typeface="Arial" panose="020B0604020202020204" pitchFamily="34" charset="0"/>
                <a:ea typeface="ＭＳ Ｐゴシック" pitchFamily="34" charset="-128"/>
                <a:cs typeface="Arial" panose="020B0604020202020204" pitchFamily="34" charset="0"/>
              </a:rPr>
              <a:t>18</a:t>
            </a:r>
          </a:p>
        </p:txBody>
      </p:sp>
      <p:sp>
        <p:nvSpPr>
          <p:cNvPr id="7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7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7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7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7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78" name="TextBox 7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79" name="TextBox 7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8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8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304963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Tree>
    <p:extLst>
      <p:ext uri="{BB962C8B-B14F-4D97-AF65-F5344CB8AC3E}">
        <p14:creationId xmlns:p14="http://schemas.microsoft.com/office/powerpoint/2010/main" val="57064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Box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3559685"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4" name="Text Box 37"/>
          <p:cNvSpPr txBox="1">
            <a:spLocks noChangeArrowheads="1"/>
          </p:cNvSpPr>
          <p:nvPr userDrawn="1"/>
        </p:nvSpPr>
        <p:spPr bwMode="auto">
          <a:xfrm>
            <a:off x="361167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2014</a:t>
            </a:r>
          </a:p>
        </p:txBody>
      </p:sp>
      <p:sp>
        <p:nvSpPr>
          <p:cNvPr id="75" name="Text Box 38"/>
          <p:cNvSpPr txBox="1">
            <a:spLocks noChangeArrowheads="1"/>
          </p:cNvSpPr>
          <p:nvPr userDrawn="1"/>
        </p:nvSpPr>
        <p:spPr bwMode="auto">
          <a:xfrm>
            <a:off x="5788098"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6876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4699884"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8" name="Text Box 42"/>
          <p:cNvSpPr txBox="1">
            <a:spLocks noChangeArrowheads="1"/>
          </p:cNvSpPr>
          <p:nvPr userDrawn="1"/>
        </p:nvSpPr>
        <p:spPr bwMode="auto">
          <a:xfrm>
            <a:off x="796773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6332205"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7423624"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3526403"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3526403"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grpSp>
        <p:nvGrpSpPr>
          <p:cNvPr id="3" name="Group 2"/>
          <p:cNvGrpSpPr/>
          <p:nvPr userDrawn="1"/>
        </p:nvGrpSpPr>
        <p:grpSpPr>
          <a:xfrm>
            <a:off x="784553" y="2583180"/>
            <a:ext cx="4999787" cy="338532"/>
            <a:chOff x="784553" y="2583180"/>
            <a:chExt cx="4999787" cy="338532"/>
          </a:xfrm>
        </p:grpSpPr>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2014</a:t>
              </a:r>
            </a:p>
          </p:txBody>
        </p:sp>
        <p:sp>
          <p:nvSpPr>
            <p:cNvPr id="68" name="Text Box 38"/>
            <p:cNvSpPr txBox="1">
              <a:spLocks noChangeArrowheads="1"/>
            </p:cNvSpPr>
            <p:nvPr userDrawn="1"/>
          </p:nvSpPr>
          <p:spPr bwMode="auto">
            <a:xfrm>
              <a:off x="2960980"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4049194"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2416874"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3505087"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59650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49" name="Text Box 37"/>
            <p:cNvSpPr txBox="1">
              <a:spLocks noChangeArrowheads="1"/>
            </p:cNvSpPr>
            <p:nvPr userDrawn="1"/>
          </p:nvSpPr>
          <p:spPr bwMode="auto">
            <a:xfrm>
              <a:off x="1872767"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51" name="Text Box 37"/>
            <p:cNvSpPr txBox="1">
              <a:spLocks noChangeArrowheads="1"/>
            </p:cNvSpPr>
            <p:nvPr userDrawn="1"/>
          </p:nvSpPr>
          <p:spPr bwMode="auto">
            <a:xfrm>
              <a:off x="1328660"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2015</a:t>
              </a:r>
            </a:p>
          </p:txBody>
        </p:sp>
      </p:grpSp>
      <p:sp>
        <p:nvSpPr>
          <p:cNvPr id="42" name="Text Box 37"/>
          <p:cNvSpPr txBox="1">
            <a:spLocks noChangeArrowheads="1"/>
          </p:cNvSpPr>
          <p:nvPr userDrawn="1"/>
        </p:nvSpPr>
        <p:spPr bwMode="auto">
          <a:xfrm>
            <a:off x="415577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2015</a:t>
            </a:r>
          </a:p>
        </p:txBody>
      </p:sp>
      <p:sp>
        <p:nvSpPr>
          <p:cNvPr id="44" name="Text Box 41"/>
          <p:cNvSpPr txBox="1">
            <a:spLocks noChangeArrowheads="1"/>
          </p:cNvSpPr>
          <p:nvPr userDrawn="1"/>
        </p:nvSpPr>
        <p:spPr bwMode="auto">
          <a:xfrm>
            <a:off x="524399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grpSp>
        <p:nvGrpSpPr>
          <p:cNvPr id="4" name="Group 3"/>
          <p:cNvGrpSpPr/>
          <p:nvPr userDrawn="1"/>
        </p:nvGrpSpPr>
        <p:grpSpPr>
          <a:xfrm>
            <a:off x="6399309" y="2583180"/>
            <a:ext cx="4999787" cy="338532"/>
            <a:chOff x="6399309" y="2583180"/>
            <a:chExt cx="4999787" cy="338532"/>
          </a:xfrm>
        </p:grpSpPr>
        <p:sp>
          <p:nvSpPr>
            <p:cNvPr id="48" name="Text Box 37"/>
            <p:cNvSpPr txBox="1">
              <a:spLocks noChangeArrowheads="1"/>
            </p:cNvSpPr>
            <p:nvPr userDrawn="1"/>
          </p:nvSpPr>
          <p:spPr bwMode="auto">
            <a:xfrm>
              <a:off x="6399309"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2014</a:t>
              </a:r>
            </a:p>
          </p:txBody>
        </p:sp>
        <p:sp>
          <p:nvSpPr>
            <p:cNvPr id="50" name="Text Box 38"/>
            <p:cNvSpPr txBox="1">
              <a:spLocks noChangeArrowheads="1"/>
            </p:cNvSpPr>
            <p:nvPr userDrawn="1"/>
          </p:nvSpPr>
          <p:spPr bwMode="auto">
            <a:xfrm>
              <a:off x="857573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54" name="Text Box 39"/>
            <p:cNvSpPr txBox="1">
              <a:spLocks noChangeArrowheads="1"/>
            </p:cNvSpPr>
            <p:nvPr userDrawn="1"/>
          </p:nvSpPr>
          <p:spPr bwMode="auto">
            <a:xfrm>
              <a:off x="9663950"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55" name="Text Box 41"/>
            <p:cNvSpPr txBox="1">
              <a:spLocks noChangeArrowheads="1"/>
            </p:cNvSpPr>
            <p:nvPr userDrawn="1"/>
          </p:nvSpPr>
          <p:spPr bwMode="auto">
            <a:xfrm>
              <a:off x="8031630"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56" name="Text Box 42"/>
            <p:cNvSpPr txBox="1">
              <a:spLocks noChangeArrowheads="1"/>
            </p:cNvSpPr>
            <p:nvPr userDrawn="1"/>
          </p:nvSpPr>
          <p:spPr bwMode="auto">
            <a:xfrm>
              <a:off x="1075537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58" name="Text Box 39"/>
            <p:cNvSpPr txBox="1">
              <a:spLocks noChangeArrowheads="1"/>
            </p:cNvSpPr>
            <p:nvPr userDrawn="1"/>
          </p:nvSpPr>
          <p:spPr bwMode="auto">
            <a:xfrm>
              <a:off x="911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59" name="Text Box 39"/>
            <p:cNvSpPr txBox="1">
              <a:spLocks noChangeArrowheads="1"/>
            </p:cNvSpPr>
            <p:nvPr userDrawn="1"/>
          </p:nvSpPr>
          <p:spPr bwMode="auto">
            <a:xfrm>
              <a:off x="10211262"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60" name="Text Box 37"/>
            <p:cNvSpPr txBox="1">
              <a:spLocks noChangeArrowheads="1"/>
            </p:cNvSpPr>
            <p:nvPr userDrawn="1"/>
          </p:nvSpPr>
          <p:spPr bwMode="auto">
            <a:xfrm>
              <a:off x="74875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1" name="Text Box 37"/>
            <p:cNvSpPr txBox="1">
              <a:spLocks noChangeArrowheads="1"/>
            </p:cNvSpPr>
            <p:nvPr userDrawn="1"/>
          </p:nvSpPr>
          <p:spPr bwMode="auto">
            <a:xfrm>
              <a:off x="694341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2015</a:t>
              </a:r>
            </a:p>
          </p:txBody>
        </p:sp>
      </p:grpSp>
    </p:spTree>
    <p:extLst>
      <p:ext uri="{BB962C8B-B14F-4D97-AF65-F5344CB8AC3E}">
        <p14:creationId xmlns:p14="http://schemas.microsoft.com/office/powerpoint/2010/main" val="37006626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2-Boxer mgf. HPU">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22" name="Rectangle 27"/>
          <p:cNvSpPr>
            <a:spLocks noChangeArrowheads="1"/>
          </p:cNvSpPr>
          <p:nvPr userDrawn="1"/>
        </p:nvSpPr>
        <p:spPr bwMode="blackWhite">
          <a:xfrm>
            <a:off x="843108" y="166390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23" name="Freeform 28"/>
          <p:cNvSpPr>
            <a:spLocks noChangeAspect="1"/>
          </p:cNvSpPr>
          <p:nvPr userDrawn="1"/>
        </p:nvSpPr>
        <p:spPr bwMode="blackWhite">
          <a:xfrm rot="4200000">
            <a:off x="843203" y="182394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24" name="Text Box 26"/>
          <p:cNvSpPr txBox="1">
            <a:spLocks noChangeArrowheads="1"/>
          </p:cNvSpPr>
          <p:nvPr userDrawn="1"/>
        </p:nvSpPr>
        <p:spPr bwMode="blackWhite">
          <a:xfrm>
            <a:off x="980124" y="158153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25" name="Oval 24"/>
          <p:cNvSpPr/>
          <p:nvPr userDrawn="1"/>
        </p:nvSpPr>
        <p:spPr>
          <a:xfrm>
            <a:off x="843108" y="198380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2219827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2-Boxer mgf. HPU 2 row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360666"/>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360666"/>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690460"/>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6" name="Rectangle 27"/>
          <p:cNvSpPr>
            <a:spLocks noChangeArrowheads="1"/>
          </p:cNvSpPr>
          <p:nvPr userDrawn="1"/>
        </p:nvSpPr>
        <p:spPr bwMode="blackWhite">
          <a:xfrm>
            <a:off x="843108" y="17962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22" name="Freeform 28"/>
          <p:cNvSpPr>
            <a:spLocks noChangeAspect="1"/>
          </p:cNvSpPr>
          <p:nvPr userDrawn="1"/>
        </p:nvSpPr>
        <p:spPr bwMode="blackWhite">
          <a:xfrm rot="4200000">
            <a:off x="843203" y="19562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23" name="Text Box 26"/>
          <p:cNvSpPr txBox="1">
            <a:spLocks noChangeArrowheads="1"/>
          </p:cNvSpPr>
          <p:nvPr userDrawn="1"/>
        </p:nvSpPr>
        <p:spPr bwMode="blackWhite">
          <a:xfrm>
            <a:off x="980124" y="17138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24" name="Oval 23"/>
          <p:cNvSpPr/>
          <p:nvPr userDrawn="1"/>
        </p:nvSpPr>
        <p:spPr>
          <a:xfrm>
            <a:off x="843108" y="21161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2154201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2-Boxer 2017CY-2022CY 2 row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360666"/>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360666"/>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690460"/>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grpSp>
        <p:nvGrpSpPr>
          <p:cNvPr id="2" name="Group 1"/>
          <p:cNvGrpSpPr/>
          <p:nvPr userDrawn="1"/>
        </p:nvGrpSpPr>
        <p:grpSpPr>
          <a:xfrm>
            <a:off x="798920" y="4987158"/>
            <a:ext cx="5212608" cy="233910"/>
            <a:chOff x="798920" y="4987158"/>
            <a:chExt cx="5212608" cy="233910"/>
          </a:xfrm>
        </p:grpSpPr>
        <p:sp>
          <p:nvSpPr>
            <p:cNvPr id="17" name="Text Box 11"/>
            <p:cNvSpPr txBox="1">
              <a:spLocks noChangeArrowheads="1"/>
            </p:cNvSpPr>
            <p:nvPr userDrawn="1"/>
          </p:nvSpPr>
          <p:spPr bwMode="blackWhite">
            <a:xfrm>
              <a:off x="798920"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2017</a:t>
              </a:r>
            </a:p>
          </p:txBody>
        </p:sp>
        <p:sp>
          <p:nvSpPr>
            <p:cNvPr id="18" name="Text Box 12"/>
            <p:cNvSpPr txBox="1">
              <a:spLocks noChangeArrowheads="1"/>
            </p:cNvSpPr>
            <p:nvPr userDrawn="1"/>
          </p:nvSpPr>
          <p:spPr bwMode="blackWhite">
            <a:xfrm>
              <a:off x="172501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2018</a:t>
              </a:r>
            </a:p>
          </p:txBody>
        </p:sp>
        <p:sp>
          <p:nvSpPr>
            <p:cNvPr id="22" name="Text Box 26"/>
            <p:cNvSpPr txBox="1">
              <a:spLocks noChangeArrowheads="1"/>
            </p:cNvSpPr>
            <p:nvPr userDrawn="1"/>
          </p:nvSpPr>
          <p:spPr bwMode="blackWhite">
            <a:xfrm>
              <a:off x="2651104"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2019</a:t>
              </a:r>
            </a:p>
          </p:txBody>
        </p:sp>
        <p:sp>
          <p:nvSpPr>
            <p:cNvPr id="23" name="Text Box 26"/>
            <p:cNvSpPr txBox="1">
              <a:spLocks noChangeArrowheads="1"/>
            </p:cNvSpPr>
            <p:nvPr userDrawn="1"/>
          </p:nvSpPr>
          <p:spPr bwMode="blackWhite">
            <a:xfrm>
              <a:off x="4503288"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2021</a:t>
              </a:r>
            </a:p>
          </p:txBody>
        </p:sp>
        <p:sp>
          <p:nvSpPr>
            <p:cNvPr id="24" name="Text Box 26"/>
            <p:cNvSpPr txBox="1">
              <a:spLocks noChangeArrowheads="1"/>
            </p:cNvSpPr>
            <p:nvPr userDrawn="1"/>
          </p:nvSpPr>
          <p:spPr bwMode="blackWhite">
            <a:xfrm>
              <a:off x="357719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2020</a:t>
              </a:r>
            </a:p>
          </p:txBody>
        </p:sp>
        <p:sp>
          <p:nvSpPr>
            <p:cNvPr id="25" name="Text Box 26"/>
            <p:cNvSpPr txBox="1">
              <a:spLocks noChangeArrowheads="1"/>
            </p:cNvSpPr>
            <p:nvPr userDrawn="1"/>
          </p:nvSpPr>
          <p:spPr bwMode="blackWhite">
            <a:xfrm>
              <a:off x="54293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2022</a:t>
              </a:r>
            </a:p>
          </p:txBody>
        </p:sp>
      </p:grpSp>
      <p:grpSp>
        <p:nvGrpSpPr>
          <p:cNvPr id="48" name="Group 47"/>
          <p:cNvGrpSpPr/>
          <p:nvPr userDrawn="1"/>
        </p:nvGrpSpPr>
        <p:grpSpPr>
          <a:xfrm>
            <a:off x="6383426" y="4987158"/>
            <a:ext cx="5212608" cy="233910"/>
            <a:chOff x="798920" y="4987158"/>
            <a:chExt cx="5212608" cy="233910"/>
          </a:xfrm>
        </p:grpSpPr>
        <p:sp>
          <p:nvSpPr>
            <p:cNvPr id="49" name="Text Box 11"/>
            <p:cNvSpPr txBox="1">
              <a:spLocks noChangeArrowheads="1"/>
            </p:cNvSpPr>
            <p:nvPr userDrawn="1"/>
          </p:nvSpPr>
          <p:spPr bwMode="blackWhite">
            <a:xfrm>
              <a:off x="798920"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2017</a:t>
              </a:r>
            </a:p>
          </p:txBody>
        </p:sp>
        <p:sp>
          <p:nvSpPr>
            <p:cNvPr id="50" name="Text Box 12"/>
            <p:cNvSpPr txBox="1">
              <a:spLocks noChangeArrowheads="1"/>
            </p:cNvSpPr>
            <p:nvPr userDrawn="1"/>
          </p:nvSpPr>
          <p:spPr bwMode="blackWhite">
            <a:xfrm>
              <a:off x="172501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2018</a:t>
              </a:r>
            </a:p>
          </p:txBody>
        </p:sp>
        <p:sp>
          <p:nvSpPr>
            <p:cNvPr id="51" name="Text Box 26"/>
            <p:cNvSpPr txBox="1">
              <a:spLocks noChangeArrowheads="1"/>
            </p:cNvSpPr>
            <p:nvPr userDrawn="1"/>
          </p:nvSpPr>
          <p:spPr bwMode="blackWhite">
            <a:xfrm>
              <a:off x="2651104"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2019</a:t>
              </a:r>
            </a:p>
          </p:txBody>
        </p:sp>
        <p:sp>
          <p:nvSpPr>
            <p:cNvPr id="52" name="Text Box 26"/>
            <p:cNvSpPr txBox="1">
              <a:spLocks noChangeArrowheads="1"/>
            </p:cNvSpPr>
            <p:nvPr userDrawn="1"/>
          </p:nvSpPr>
          <p:spPr bwMode="blackWhite">
            <a:xfrm>
              <a:off x="4503288"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2021</a:t>
              </a:r>
            </a:p>
          </p:txBody>
        </p:sp>
        <p:sp>
          <p:nvSpPr>
            <p:cNvPr id="53" name="Text Box 26"/>
            <p:cNvSpPr txBox="1">
              <a:spLocks noChangeArrowheads="1"/>
            </p:cNvSpPr>
            <p:nvPr userDrawn="1"/>
          </p:nvSpPr>
          <p:spPr bwMode="blackWhite">
            <a:xfrm>
              <a:off x="357719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2020</a:t>
              </a:r>
            </a:p>
          </p:txBody>
        </p:sp>
        <p:sp>
          <p:nvSpPr>
            <p:cNvPr id="54" name="Text Box 26"/>
            <p:cNvSpPr txBox="1">
              <a:spLocks noChangeArrowheads="1"/>
            </p:cNvSpPr>
            <p:nvPr userDrawn="1"/>
          </p:nvSpPr>
          <p:spPr bwMode="blackWhite">
            <a:xfrm>
              <a:off x="54293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i="0" u="none" strike="noStrike" kern="0" cap="none" spc="0" normalizeH="0" baseline="0" noProof="0" dirty="0">
                  <a:ln>
                    <a:noFill/>
                  </a:ln>
                  <a:solidFill>
                    <a:schemeClr val="tx1"/>
                  </a:solidFill>
                  <a:effectLst/>
                  <a:uLnTx/>
                  <a:uFillTx/>
                  <a:latin typeface="+mj-lt"/>
                  <a:cs typeface="Arial" pitchFamily="34" charset="0"/>
                </a:rPr>
                <a:t>2022</a:t>
              </a:r>
            </a:p>
          </p:txBody>
        </p:sp>
      </p:grpSp>
    </p:spTree>
    <p:extLst>
      <p:ext uri="{BB962C8B-B14F-4D97-AF65-F5344CB8AC3E}">
        <p14:creationId xmlns:p14="http://schemas.microsoft.com/office/powerpoint/2010/main" val="1544678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 Boxer 2017CY-2022C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106963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4" name="Straight Connector 13"/>
          <p:cNvCxnSpPr/>
          <p:nvPr userDrawn="1"/>
        </p:nvCxnSpPr>
        <p:spPr>
          <a:xfrm flipH="1" flipV="1">
            <a:off x="746249" y="4955755"/>
            <a:ext cx="10655759" cy="86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flipV="1">
            <a:off x="803975" y="1568823"/>
            <a:ext cx="10504728"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grpSp>
        <p:nvGrpSpPr>
          <p:cNvPr id="2" name="Group 1"/>
          <p:cNvGrpSpPr/>
          <p:nvPr userDrawn="1"/>
        </p:nvGrpSpPr>
        <p:grpSpPr>
          <a:xfrm>
            <a:off x="1051369" y="4987152"/>
            <a:ext cx="10237762" cy="264688"/>
            <a:chOff x="935646" y="4987158"/>
            <a:chExt cx="4939156" cy="221072"/>
          </a:xfrm>
        </p:grpSpPr>
        <p:sp>
          <p:nvSpPr>
            <p:cNvPr id="17" name="Text Box 11"/>
            <p:cNvSpPr txBox="1">
              <a:spLocks noChangeArrowheads="1"/>
            </p:cNvSpPr>
            <p:nvPr userDrawn="1"/>
          </p:nvSpPr>
          <p:spPr bwMode="blackWhite">
            <a:xfrm>
              <a:off x="935646" y="4987158"/>
              <a:ext cx="308694" cy="2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2017</a:t>
              </a:r>
            </a:p>
          </p:txBody>
        </p:sp>
        <p:sp>
          <p:nvSpPr>
            <p:cNvPr id="18" name="Text Box 12"/>
            <p:cNvSpPr txBox="1">
              <a:spLocks noChangeArrowheads="1"/>
            </p:cNvSpPr>
            <p:nvPr userDrawn="1"/>
          </p:nvSpPr>
          <p:spPr bwMode="blackWhite">
            <a:xfrm>
              <a:off x="1861738" y="4987158"/>
              <a:ext cx="308694" cy="2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2018</a:t>
              </a:r>
            </a:p>
          </p:txBody>
        </p:sp>
        <p:sp>
          <p:nvSpPr>
            <p:cNvPr id="22" name="Text Box 26"/>
            <p:cNvSpPr txBox="1">
              <a:spLocks noChangeArrowheads="1"/>
            </p:cNvSpPr>
            <p:nvPr userDrawn="1"/>
          </p:nvSpPr>
          <p:spPr bwMode="blackWhite">
            <a:xfrm>
              <a:off x="2787830" y="4987158"/>
              <a:ext cx="308694" cy="2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2019</a:t>
              </a:r>
            </a:p>
          </p:txBody>
        </p:sp>
        <p:sp>
          <p:nvSpPr>
            <p:cNvPr id="23" name="Text Box 26"/>
            <p:cNvSpPr txBox="1">
              <a:spLocks noChangeArrowheads="1"/>
            </p:cNvSpPr>
            <p:nvPr userDrawn="1"/>
          </p:nvSpPr>
          <p:spPr bwMode="blackWhite">
            <a:xfrm>
              <a:off x="4640014" y="4987158"/>
              <a:ext cx="308694" cy="2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2021</a:t>
              </a:r>
            </a:p>
          </p:txBody>
        </p:sp>
        <p:sp>
          <p:nvSpPr>
            <p:cNvPr id="24" name="Text Box 26"/>
            <p:cNvSpPr txBox="1">
              <a:spLocks noChangeArrowheads="1"/>
            </p:cNvSpPr>
            <p:nvPr userDrawn="1"/>
          </p:nvSpPr>
          <p:spPr bwMode="blackWhite">
            <a:xfrm>
              <a:off x="3713922" y="4987158"/>
              <a:ext cx="308694" cy="2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2020</a:t>
              </a:r>
            </a:p>
          </p:txBody>
        </p:sp>
        <p:sp>
          <p:nvSpPr>
            <p:cNvPr id="25" name="Text Box 26"/>
            <p:cNvSpPr txBox="1">
              <a:spLocks noChangeArrowheads="1"/>
            </p:cNvSpPr>
            <p:nvPr userDrawn="1"/>
          </p:nvSpPr>
          <p:spPr bwMode="blackWhite">
            <a:xfrm>
              <a:off x="5566108" y="4987158"/>
              <a:ext cx="308694" cy="2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2022</a:t>
              </a:r>
            </a:p>
          </p:txBody>
        </p:sp>
      </p:grpSp>
    </p:spTree>
    <p:extLst>
      <p:ext uri="{BB962C8B-B14F-4D97-AF65-F5344CB8AC3E}">
        <p14:creationId xmlns:p14="http://schemas.microsoft.com/office/powerpoint/2010/main" val="30830409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120">
          <p15:clr>
            <a:srgbClr val="FBAE40"/>
          </p15:clr>
        </p15:guide>
        <p15:guide id="4" orient="horz" pos="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 Boxer 2018CY-2022C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106963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4" name="Straight Connector 13"/>
          <p:cNvCxnSpPr/>
          <p:nvPr userDrawn="1"/>
        </p:nvCxnSpPr>
        <p:spPr>
          <a:xfrm flipH="1" flipV="1">
            <a:off x="746249" y="4955755"/>
            <a:ext cx="10655759" cy="86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flipV="1">
            <a:off x="803975" y="1568823"/>
            <a:ext cx="10504728"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8" name="Text Box 12"/>
          <p:cNvSpPr txBox="1">
            <a:spLocks noChangeArrowheads="1"/>
          </p:cNvSpPr>
          <p:nvPr userDrawn="1"/>
        </p:nvSpPr>
        <p:spPr bwMode="blackWhite">
          <a:xfrm>
            <a:off x="1286535" y="4987152"/>
            <a:ext cx="63985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2018</a:t>
            </a:r>
          </a:p>
        </p:txBody>
      </p:sp>
      <p:sp>
        <p:nvSpPr>
          <p:cNvPr id="22" name="Text Box 26"/>
          <p:cNvSpPr txBox="1">
            <a:spLocks noChangeArrowheads="1"/>
          </p:cNvSpPr>
          <p:nvPr userDrawn="1"/>
        </p:nvSpPr>
        <p:spPr bwMode="blackWhite">
          <a:xfrm>
            <a:off x="3533975" y="4987152"/>
            <a:ext cx="63985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2019</a:t>
            </a:r>
          </a:p>
        </p:txBody>
      </p:sp>
      <p:sp>
        <p:nvSpPr>
          <p:cNvPr id="23" name="Text Box 26"/>
          <p:cNvSpPr txBox="1">
            <a:spLocks noChangeArrowheads="1"/>
          </p:cNvSpPr>
          <p:nvPr userDrawn="1"/>
        </p:nvSpPr>
        <p:spPr bwMode="blackWhite">
          <a:xfrm>
            <a:off x="8028855" y="4987152"/>
            <a:ext cx="63985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2021</a:t>
            </a:r>
          </a:p>
        </p:txBody>
      </p:sp>
      <p:sp>
        <p:nvSpPr>
          <p:cNvPr id="24" name="Text Box 26"/>
          <p:cNvSpPr txBox="1">
            <a:spLocks noChangeArrowheads="1"/>
          </p:cNvSpPr>
          <p:nvPr userDrawn="1"/>
        </p:nvSpPr>
        <p:spPr bwMode="blackWhite">
          <a:xfrm>
            <a:off x="5781415" y="4987152"/>
            <a:ext cx="63985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2020</a:t>
            </a:r>
          </a:p>
        </p:txBody>
      </p:sp>
      <p:sp>
        <p:nvSpPr>
          <p:cNvPr id="25" name="Text Box 26"/>
          <p:cNvSpPr txBox="1">
            <a:spLocks noChangeArrowheads="1"/>
          </p:cNvSpPr>
          <p:nvPr userDrawn="1"/>
        </p:nvSpPr>
        <p:spPr bwMode="blackWhite">
          <a:xfrm>
            <a:off x="10276294" y="4987152"/>
            <a:ext cx="63985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chemeClr val="tx1"/>
                </a:solidFill>
                <a:effectLst/>
                <a:uLnTx/>
                <a:uFillTx/>
                <a:latin typeface="+mj-lt"/>
                <a:cs typeface="Arial" pitchFamily="34" charset="0"/>
              </a:rPr>
              <a:t>2022</a:t>
            </a:r>
          </a:p>
        </p:txBody>
      </p:sp>
    </p:spTree>
    <p:extLst>
      <p:ext uri="{BB962C8B-B14F-4D97-AF65-F5344CB8AC3E}">
        <p14:creationId xmlns:p14="http://schemas.microsoft.com/office/powerpoint/2010/main" val="1986082649"/>
      </p:ext>
    </p:extLst>
  </p:cSld>
  <p:clrMapOvr>
    <a:masterClrMapping/>
  </p:clrMapOvr>
  <p:extLst mod="1">
    <p:ext uri="{DCECCB84-F9BA-43D5-87BE-67443E8EF086}">
      <p15:sldGuideLst xmlns:p15="http://schemas.microsoft.com/office/powerpoint/2012/main">
        <p15:guide id="1" orient="horz" pos="2160">
          <p15:clr>
            <a:srgbClr val="FBAE40"/>
          </p15:clr>
        </p15:guide>
        <p15:guide id="2" pos="6888">
          <p15:clr>
            <a:srgbClr val="FBAE40"/>
          </p15:clr>
        </p15:guide>
        <p15:guide id="3" orient="horz" pos="3120">
          <p15:clr>
            <a:srgbClr val="FBAE40"/>
          </p15:clr>
        </p15:guide>
        <p15:guide id="4" orient="horz" pos="9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Boxer w_bumper Rating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40465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3-boxer 2019-2022CY -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64E"/>
              </a:solidFill>
              <a:effectLst/>
              <a:uLnTx/>
              <a:uFillTx/>
              <a:latin typeface="Arial" panose="020B0604020202020204"/>
              <a:ea typeface="+mn-ea"/>
              <a:cs typeface="+mn-cs"/>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4" name="Text Placeholder 16"/>
          <p:cNvSpPr>
            <a:spLocks noGrp="1"/>
          </p:cNvSpPr>
          <p:nvPr>
            <p:ph type="body" sz="quarter" idx="12" hasCustomPrompt="1"/>
          </p:nvPr>
        </p:nvSpPr>
        <p:spPr>
          <a:xfrm>
            <a:off x="615522" y="1569896"/>
            <a:ext cx="3657600"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15" name="Text Placeholder 16"/>
          <p:cNvSpPr>
            <a:spLocks noGrp="1"/>
          </p:cNvSpPr>
          <p:nvPr>
            <p:ph type="body" sz="quarter" idx="13" hasCustomPrompt="1"/>
          </p:nvPr>
        </p:nvSpPr>
        <p:spPr>
          <a:xfrm>
            <a:off x="2530126" y="3983545"/>
            <a:ext cx="3657600"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9" name="Straight Connector 18"/>
          <p:cNvCxnSpPr/>
          <p:nvPr userDrawn="1"/>
        </p:nvCxnSpPr>
        <p:spPr>
          <a:xfrm flipH="1">
            <a:off x="615522" y="33102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2530126" y="5731926"/>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615856" y="1890388"/>
            <a:ext cx="36569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2530460" y="4306102"/>
            <a:ext cx="36569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16"/>
          <p:cNvSpPr>
            <a:spLocks noGrp="1"/>
          </p:cNvSpPr>
          <p:nvPr>
            <p:ph type="body" sz="quarter" idx="14" hasCustomPrompt="1"/>
          </p:nvPr>
        </p:nvSpPr>
        <p:spPr>
          <a:xfrm>
            <a:off x="4429781" y="1569896"/>
            <a:ext cx="3657600"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45" name="Straight Connector 44"/>
          <p:cNvCxnSpPr/>
          <p:nvPr userDrawn="1"/>
        </p:nvCxnSpPr>
        <p:spPr>
          <a:xfrm flipH="1">
            <a:off x="4429781" y="3310265"/>
            <a:ext cx="3657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4430115" y="1890388"/>
            <a:ext cx="36569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userDrawn="1"/>
        </p:nvGrpSpPr>
        <p:grpSpPr>
          <a:xfrm>
            <a:off x="640080" y="3320455"/>
            <a:ext cx="3702772" cy="307754"/>
            <a:chOff x="5652911" y="3320455"/>
            <a:chExt cx="2512642" cy="307754"/>
          </a:xfrm>
        </p:grpSpPr>
        <p:sp>
          <p:nvSpPr>
            <p:cNvPr id="42" name="Text Box 39"/>
            <p:cNvSpPr txBox="1">
              <a:spLocks noChangeArrowheads="1"/>
            </p:cNvSpPr>
            <p:nvPr userDrawn="1"/>
          </p:nvSpPr>
          <p:spPr bwMode="auto">
            <a:xfrm>
              <a:off x="6295120"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46" name="Text Box 42"/>
            <p:cNvSpPr txBox="1">
              <a:spLocks noChangeArrowheads="1"/>
            </p:cNvSpPr>
            <p:nvPr userDrawn="1"/>
          </p:nvSpPr>
          <p:spPr bwMode="auto">
            <a:xfrm>
              <a:off x="7579538"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48" name="Text Box 39"/>
            <p:cNvSpPr txBox="1">
              <a:spLocks noChangeArrowheads="1"/>
            </p:cNvSpPr>
            <p:nvPr userDrawn="1"/>
          </p:nvSpPr>
          <p:spPr bwMode="auto">
            <a:xfrm>
              <a:off x="5652911"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54" name="Text Box 39"/>
            <p:cNvSpPr txBox="1">
              <a:spLocks noChangeArrowheads="1"/>
            </p:cNvSpPr>
            <p:nvPr userDrawn="1"/>
          </p:nvSpPr>
          <p:spPr bwMode="auto">
            <a:xfrm>
              <a:off x="6937329"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grpSp>
        <p:nvGrpSpPr>
          <p:cNvPr id="49" name="Group 48"/>
          <p:cNvGrpSpPr/>
          <p:nvPr userDrawn="1"/>
        </p:nvGrpSpPr>
        <p:grpSpPr>
          <a:xfrm>
            <a:off x="4407195" y="3308200"/>
            <a:ext cx="3702772" cy="307754"/>
            <a:chOff x="5652911" y="3320455"/>
            <a:chExt cx="2512642" cy="307754"/>
          </a:xfrm>
        </p:grpSpPr>
        <p:sp>
          <p:nvSpPr>
            <p:cNvPr id="50" name="Text Box 39"/>
            <p:cNvSpPr txBox="1">
              <a:spLocks noChangeArrowheads="1"/>
            </p:cNvSpPr>
            <p:nvPr userDrawn="1"/>
          </p:nvSpPr>
          <p:spPr bwMode="auto">
            <a:xfrm>
              <a:off x="6295120"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51" name="Text Box 42"/>
            <p:cNvSpPr txBox="1">
              <a:spLocks noChangeArrowheads="1"/>
            </p:cNvSpPr>
            <p:nvPr userDrawn="1"/>
          </p:nvSpPr>
          <p:spPr bwMode="auto">
            <a:xfrm>
              <a:off x="7579538"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52" name="Text Box 39"/>
            <p:cNvSpPr txBox="1">
              <a:spLocks noChangeArrowheads="1"/>
            </p:cNvSpPr>
            <p:nvPr userDrawn="1"/>
          </p:nvSpPr>
          <p:spPr bwMode="auto">
            <a:xfrm>
              <a:off x="5652911"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53" name="Text Box 39"/>
            <p:cNvSpPr txBox="1">
              <a:spLocks noChangeArrowheads="1"/>
            </p:cNvSpPr>
            <p:nvPr userDrawn="1"/>
          </p:nvSpPr>
          <p:spPr bwMode="auto">
            <a:xfrm>
              <a:off x="6937329"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grpSp>
        <p:nvGrpSpPr>
          <p:cNvPr id="62" name="Group 61"/>
          <p:cNvGrpSpPr/>
          <p:nvPr userDrawn="1"/>
        </p:nvGrpSpPr>
        <p:grpSpPr>
          <a:xfrm>
            <a:off x="2531654" y="5731926"/>
            <a:ext cx="3702772" cy="307754"/>
            <a:chOff x="5652911" y="3320455"/>
            <a:chExt cx="2512642" cy="307754"/>
          </a:xfrm>
        </p:grpSpPr>
        <p:sp>
          <p:nvSpPr>
            <p:cNvPr id="63" name="Text Box 39"/>
            <p:cNvSpPr txBox="1">
              <a:spLocks noChangeArrowheads="1"/>
            </p:cNvSpPr>
            <p:nvPr userDrawn="1"/>
          </p:nvSpPr>
          <p:spPr bwMode="auto">
            <a:xfrm>
              <a:off x="6295120"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64" name="Text Box 42"/>
            <p:cNvSpPr txBox="1">
              <a:spLocks noChangeArrowheads="1"/>
            </p:cNvSpPr>
            <p:nvPr userDrawn="1"/>
          </p:nvSpPr>
          <p:spPr bwMode="auto">
            <a:xfrm>
              <a:off x="7579538"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65" name="Text Box 39"/>
            <p:cNvSpPr txBox="1">
              <a:spLocks noChangeArrowheads="1"/>
            </p:cNvSpPr>
            <p:nvPr userDrawn="1"/>
          </p:nvSpPr>
          <p:spPr bwMode="auto">
            <a:xfrm>
              <a:off x="5652911"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66" name="Text Box 39"/>
            <p:cNvSpPr txBox="1">
              <a:spLocks noChangeArrowheads="1"/>
            </p:cNvSpPr>
            <p:nvPr userDrawn="1"/>
          </p:nvSpPr>
          <p:spPr bwMode="auto">
            <a:xfrm>
              <a:off x="6937329" y="3320455"/>
              <a:ext cx="586015" cy="30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spTree>
    <p:extLst>
      <p:ext uri="{BB962C8B-B14F-4D97-AF65-F5344CB8AC3E}">
        <p14:creationId xmlns:p14="http://schemas.microsoft.com/office/powerpoint/2010/main" val="4067144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Boxer no RYG 2104-202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2" name="think-cell Slide" r:id="rId5" imgW="408" imgH="408" progId="TCLayout.ActiveDocument.1">
                  <p:embed/>
                </p:oleObj>
              </mc:Choice>
              <mc:Fallback>
                <p:oleObj name="think-cell Slide" r:id="rId5" imgW="408" imgH="40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12" name="Group 111"/>
          <p:cNvGrpSpPr/>
          <p:nvPr userDrawn="1"/>
        </p:nvGrpSpPr>
        <p:grpSpPr>
          <a:xfrm>
            <a:off x="6401111" y="4713061"/>
            <a:ext cx="4999787" cy="338532"/>
            <a:chOff x="6401111" y="2583180"/>
            <a:chExt cx="4999787" cy="338532"/>
          </a:xfrm>
        </p:grpSpPr>
        <p:sp>
          <p:nvSpPr>
            <p:cNvPr id="113"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2014</a:t>
              </a:r>
            </a:p>
          </p:txBody>
        </p:sp>
        <p:sp>
          <p:nvSpPr>
            <p:cNvPr id="114" name="Text Box 38"/>
            <p:cNvSpPr txBox="1">
              <a:spLocks noChangeArrowheads="1"/>
            </p:cNvSpPr>
            <p:nvPr userDrawn="1"/>
          </p:nvSpPr>
          <p:spPr bwMode="auto">
            <a:xfrm>
              <a:off x="8577539"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115" name="Text Box 39"/>
            <p:cNvSpPr txBox="1">
              <a:spLocks noChangeArrowheads="1"/>
            </p:cNvSpPr>
            <p:nvPr userDrawn="1"/>
          </p:nvSpPr>
          <p:spPr bwMode="auto">
            <a:xfrm>
              <a:off x="9665753"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116" name="Text Box 41"/>
            <p:cNvSpPr txBox="1">
              <a:spLocks noChangeArrowheads="1"/>
            </p:cNvSpPr>
            <p:nvPr userDrawn="1"/>
          </p:nvSpPr>
          <p:spPr bwMode="auto">
            <a:xfrm>
              <a:off x="748932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2016</a:t>
              </a:r>
            </a:p>
          </p:txBody>
        </p:sp>
        <p:sp>
          <p:nvSpPr>
            <p:cNvPr id="117"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118" name="Text Box 39"/>
            <p:cNvSpPr txBox="1">
              <a:spLocks noChangeArrowheads="1"/>
            </p:cNvSpPr>
            <p:nvPr userDrawn="1"/>
          </p:nvSpPr>
          <p:spPr bwMode="auto">
            <a:xfrm>
              <a:off x="912164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119" name="Text Box 39"/>
            <p:cNvSpPr txBox="1">
              <a:spLocks noChangeArrowheads="1"/>
            </p:cNvSpPr>
            <p:nvPr userDrawn="1"/>
          </p:nvSpPr>
          <p:spPr bwMode="auto">
            <a:xfrm>
              <a:off x="102130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120" name="Text Box 37"/>
            <p:cNvSpPr txBox="1">
              <a:spLocks noChangeArrowheads="1"/>
            </p:cNvSpPr>
            <p:nvPr userDrawn="1"/>
          </p:nvSpPr>
          <p:spPr bwMode="auto">
            <a:xfrm>
              <a:off x="6945218"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2015</a:t>
              </a:r>
            </a:p>
          </p:txBody>
        </p:sp>
        <p:sp>
          <p:nvSpPr>
            <p:cNvPr id="121" name="Text Box 41"/>
            <p:cNvSpPr txBox="1">
              <a:spLocks noChangeArrowheads="1"/>
            </p:cNvSpPr>
            <p:nvPr userDrawn="1"/>
          </p:nvSpPr>
          <p:spPr bwMode="auto">
            <a:xfrm>
              <a:off x="8033432"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grpSp>
      <p:grpSp>
        <p:nvGrpSpPr>
          <p:cNvPr id="64" name="Group 63"/>
          <p:cNvGrpSpPr/>
          <p:nvPr userDrawn="1"/>
        </p:nvGrpSpPr>
        <p:grpSpPr>
          <a:xfrm>
            <a:off x="784042" y="4718479"/>
            <a:ext cx="4999787" cy="338532"/>
            <a:chOff x="6401111" y="2583180"/>
            <a:chExt cx="4999787" cy="338532"/>
          </a:xfrm>
        </p:grpSpPr>
        <p:sp>
          <p:nvSpPr>
            <p:cNvPr id="65"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2014</a:t>
              </a:r>
            </a:p>
          </p:txBody>
        </p:sp>
        <p:sp>
          <p:nvSpPr>
            <p:cNvPr id="66" name="Text Box 38"/>
            <p:cNvSpPr txBox="1">
              <a:spLocks noChangeArrowheads="1"/>
            </p:cNvSpPr>
            <p:nvPr userDrawn="1"/>
          </p:nvSpPr>
          <p:spPr bwMode="auto">
            <a:xfrm>
              <a:off x="8577539"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99" name="Text Box 39"/>
            <p:cNvSpPr txBox="1">
              <a:spLocks noChangeArrowheads="1"/>
            </p:cNvSpPr>
            <p:nvPr userDrawn="1"/>
          </p:nvSpPr>
          <p:spPr bwMode="auto">
            <a:xfrm>
              <a:off x="9665753"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100" name="Text Box 41"/>
            <p:cNvSpPr txBox="1">
              <a:spLocks noChangeArrowheads="1"/>
            </p:cNvSpPr>
            <p:nvPr userDrawn="1"/>
          </p:nvSpPr>
          <p:spPr bwMode="auto">
            <a:xfrm>
              <a:off x="748932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2016</a:t>
              </a:r>
            </a:p>
          </p:txBody>
        </p:sp>
        <p:sp>
          <p:nvSpPr>
            <p:cNvPr id="101"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102" name="Text Box 39"/>
            <p:cNvSpPr txBox="1">
              <a:spLocks noChangeArrowheads="1"/>
            </p:cNvSpPr>
            <p:nvPr userDrawn="1"/>
          </p:nvSpPr>
          <p:spPr bwMode="auto">
            <a:xfrm>
              <a:off x="912164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109" name="Text Box 39"/>
            <p:cNvSpPr txBox="1">
              <a:spLocks noChangeArrowheads="1"/>
            </p:cNvSpPr>
            <p:nvPr userDrawn="1"/>
          </p:nvSpPr>
          <p:spPr bwMode="auto">
            <a:xfrm>
              <a:off x="102130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110" name="Text Box 37"/>
            <p:cNvSpPr txBox="1">
              <a:spLocks noChangeArrowheads="1"/>
            </p:cNvSpPr>
            <p:nvPr userDrawn="1"/>
          </p:nvSpPr>
          <p:spPr bwMode="auto">
            <a:xfrm>
              <a:off x="6945218"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2015</a:t>
              </a:r>
            </a:p>
          </p:txBody>
        </p:sp>
        <p:sp>
          <p:nvSpPr>
            <p:cNvPr id="111" name="Text Box 41"/>
            <p:cNvSpPr txBox="1">
              <a:spLocks noChangeArrowheads="1"/>
            </p:cNvSpPr>
            <p:nvPr userDrawn="1"/>
          </p:nvSpPr>
          <p:spPr bwMode="auto">
            <a:xfrm>
              <a:off x="8033432"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grpSp>
      <p:grpSp>
        <p:nvGrpSpPr>
          <p:cNvPr id="51" name="Group 50"/>
          <p:cNvGrpSpPr/>
          <p:nvPr userDrawn="1"/>
        </p:nvGrpSpPr>
        <p:grpSpPr>
          <a:xfrm>
            <a:off x="784042" y="2583180"/>
            <a:ext cx="4999787" cy="338532"/>
            <a:chOff x="6401111" y="2583180"/>
            <a:chExt cx="4999787" cy="338532"/>
          </a:xfrm>
        </p:grpSpPr>
        <p:sp>
          <p:nvSpPr>
            <p:cNvPr id="54"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2014</a:t>
              </a:r>
            </a:p>
          </p:txBody>
        </p:sp>
        <p:sp>
          <p:nvSpPr>
            <p:cNvPr id="55" name="Text Box 38"/>
            <p:cNvSpPr txBox="1">
              <a:spLocks noChangeArrowheads="1"/>
            </p:cNvSpPr>
            <p:nvPr userDrawn="1"/>
          </p:nvSpPr>
          <p:spPr bwMode="auto">
            <a:xfrm>
              <a:off x="8577539"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56" name="Text Box 39"/>
            <p:cNvSpPr txBox="1">
              <a:spLocks noChangeArrowheads="1"/>
            </p:cNvSpPr>
            <p:nvPr userDrawn="1"/>
          </p:nvSpPr>
          <p:spPr bwMode="auto">
            <a:xfrm>
              <a:off x="9665753"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58" name="Text Box 41"/>
            <p:cNvSpPr txBox="1">
              <a:spLocks noChangeArrowheads="1"/>
            </p:cNvSpPr>
            <p:nvPr userDrawn="1"/>
          </p:nvSpPr>
          <p:spPr bwMode="auto">
            <a:xfrm>
              <a:off x="748932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2016</a:t>
              </a:r>
            </a:p>
          </p:txBody>
        </p:sp>
        <p:sp>
          <p:nvSpPr>
            <p:cNvPr id="59"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60" name="Text Box 39"/>
            <p:cNvSpPr txBox="1">
              <a:spLocks noChangeArrowheads="1"/>
            </p:cNvSpPr>
            <p:nvPr userDrawn="1"/>
          </p:nvSpPr>
          <p:spPr bwMode="auto">
            <a:xfrm>
              <a:off x="912164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61" name="Text Box 39"/>
            <p:cNvSpPr txBox="1">
              <a:spLocks noChangeArrowheads="1"/>
            </p:cNvSpPr>
            <p:nvPr userDrawn="1"/>
          </p:nvSpPr>
          <p:spPr bwMode="auto">
            <a:xfrm>
              <a:off x="102130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62" name="Text Box 37"/>
            <p:cNvSpPr txBox="1">
              <a:spLocks noChangeArrowheads="1"/>
            </p:cNvSpPr>
            <p:nvPr userDrawn="1"/>
          </p:nvSpPr>
          <p:spPr bwMode="auto">
            <a:xfrm>
              <a:off x="6945218"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2015</a:t>
              </a:r>
            </a:p>
          </p:txBody>
        </p:sp>
        <p:sp>
          <p:nvSpPr>
            <p:cNvPr id="63" name="Text Box 41"/>
            <p:cNvSpPr txBox="1">
              <a:spLocks noChangeArrowheads="1"/>
            </p:cNvSpPr>
            <p:nvPr userDrawn="1"/>
          </p:nvSpPr>
          <p:spPr bwMode="auto">
            <a:xfrm>
              <a:off x="8033432"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grpSp>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grpSp>
        <p:nvGrpSpPr>
          <p:cNvPr id="2" name="Group 1"/>
          <p:cNvGrpSpPr/>
          <p:nvPr userDrawn="1"/>
        </p:nvGrpSpPr>
        <p:grpSpPr>
          <a:xfrm>
            <a:off x="6401111" y="2583180"/>
            <a:ext cx="4999787" cy="338532"/>
            <a:chOff x="6401111" y="2583180"/>
            <a:chExt cx="4999787" cy="338532"/>
          </a:xfrm>
        </p:grpSpPr>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2014</a:t>
              </a:r>
            </a:p>
          </p:txBody>
        </p:sp>
        <p:sp>
          <p:nvSpPr>
            <p:cNvPr id="89" name="Text Box 38"/>
            <p:cNvSpPr txBox="1">
              <a:spLocks noChangeArrowheads="1"/>
            </p:cNvSpPr>
            <p:nvPr userDrawn="1"/>
          </p:nvSpPr>
          <p:spPr bwMode="auto">
            <a:xfrm>
              <a:off x="8577539"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90" name="Text Box 39"/>
            <p:cNvSpPr txBox="1">
              <a:spLocks noChangeArrowheads="1"/>
            </p:cNvSpPr>
            <p:nvPr userDrawn="1"/>
          </p:nvSpPr>
          <p:spPr bwMode="auto">
            <a:xfrm>
              <a:off x="9665753"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91" name="Text Box 41"/>
            <p:cNvSpPr txBox="1">
              <a:spLocks noChangeArrowheads="1"/>
            </p:cNvSpPr>
            <p:nvPr userDrawn="1"/>
          </p:nvSpPr>
          <p:spPr bwMode="auto">
            <a:xfrm>
              <a:off x="748932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2016</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93" name="Text Box 39"/>
            <p:cNvSpPr txBox="1">
              <a:spLocks noChangeArrowheads="1"/>
            </p:cNvSpPr>
            <p:nvPr userDrawn="1"/>
          </p:nvSpPr>
          <p:spPr bwMode="auto">
            <a:xfrm>
              <a:off x="912164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94" name="Text Box 39"/>
            <p:cNvSpPr txBox="1">
              <a:spLocks noChangeArrowheads="1"/>
            </p:cNvSpPr>
            <p:nvPr userDrawn="1"/>
          </p:nvSpPr>
          <p:spPr bwMode="auto">
            <a:xfrm>
              <a:off x="102130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48" name="Text Box 37"/>
            <p:cNvSpPr txBox="1">
              <a:spLocks noChangeArrowheads="1"/>
            </p:cNvSpPr>
            <p:nvPr userDrawn="1"/>
          </p:nvSpPr>
          <p:spPr bwMode="auto">
            <a:xfrm>
              <a:off x="6945218"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2015</a:t>
              </a:r>
            </a:p>
          </p:txBody>
        </p:sp>
        <p:sp>
          <p:nvSpPr>
            <p:cNvPr id="49" name="Text Box 41"/>
            <p:cNvSpPr txBox="1">
              <a:spLocks noChangeArrowheads="1"/>
            </p:cNvSpPr>
            <p:nvPr userDrawn="1"/>
          </p:nvSpPr>
          <p:spPr bwMode="auto">
            <a:xfrm>
              <a:off x="8033432"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grpSp>
    </p:spTree>
    <p:extLst>
      <p:ext uri="{BB962C8B-B14F-4D97-AF65-F5344CB8AC3E}">
        <p14:creationId xmlns:p14="http://schemas.microsoft.com/office/powerpoint/2010/main" val="2775639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4-Boxer 2017CY-2022C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6" name="think-cell Slide" r:id="rId5" imgW="408" imgH="408" progId="TCLayout.ActiveDocument.1">
                  <p:embed/>
                </p:oleObj>
              </mc:Choice>
              <mc:Fallback>
                <p:oleObj name="think-cell Slide" r:id="rId5" imgW="408" imgH="40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Text Placeholder 16"/>
          <p:cNvSpPr>
            <a:spLocks noGrp="1"/>
          </p:cNvSpPr>
          <p:nvPr userDrawn="1">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userDrawn="1">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userDrawn="1">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userDrawn="1">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22"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338683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umper only">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9"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969568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 Charts-no labels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64E"/>
              </a:solidFill>
              <a:effectLst/>
              <a:uLnTx/>
              <a:uFillTx/>
              <a:latin typeface="Arial" panose="020B0604020202020204"/>
              <a:ea typeface="+mn-ea"/>
              <a:cs typeface="+mn-cs"/>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Box 7"/>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4" name="Straight Connector 13"/>
          <p:cNvCxnSpPr/>
          <p:nvPr/>
        </p:nvCxnSpPr>
        <p:spPr>
          <a:xfrm flipH="1">
            <a:off x="446727" y="5405892"/>
            <a:ext cx="369629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02018" y="5405892"/>
            <a:ext cx="369629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16"/>
          <p:cNvSpPr>
            <a:spLocks noGrp="1"/>
          </p:cNvSpPr>
          <p:nvPr>
            <p:ph type="body" sz="quarter" idx="12" hasCustomPrompt="1"/>
          </p:nvPr>
        </p:nvSpPr>
        <p:spPr>
          <a:xfrm>
            <a:off x="446727" y="1569896"/>
            <a:ext cx="3657600"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32" name="Straight Connector 31"/>
          <p:cNvCxnSpPr/>
          <p:nvPr/>
        </p:nvCxnSpPr>
        <p:spPr>
          <a:xfrm flipH="1">
            <a:off x="446727" y="1890388"/>
            <a:ext cx="36569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16"/>
          <p:cNvSpPr>
            <a:spLocks noGrp="1"/>
          </p:cNvSpPr>
          <p:nvPr>
            <p:ph type="body" sz="quarter" idx="14" hasCustomPrompt="1"/>
          </p:nvPr>
        </p:nvSpPr>
        <p:spPr>
          <a:xfrm>
            <a:off x="4421365" y="1569896"/>
            <a:ext cx="3657600"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42" name="Straight Connector 41"/>
          <p:cNvCxnSpPr/>
          <p:nvPr/>
        </p:nvCxnSpPr>
        <p:spPr>
          <a:xfrm flipH="1">
            <a:off x="4421699" y="1890388"/>
            <a:ext cx="365693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385993"/>
      </p:ext>
    </p:extLst>
  </p:cSld>
  <p:clrMapOvr>
    <a:masterClrMapping/>
  </p:clrMapOvr>
  <p:extLst mod="1">
    <p:ext uri="{DCECCB84-F9BA-43D5-87BE-67443E8EF086}">
      <p15:sldGuideLst xmlns:p15="http://schemas.microsoft.com/office/powerpoint/2012/main">
        <p15:guide id="1" orient="horz" pos="2160">
          <p15:clr>
            <a:srgbClr val="FBAE40"/>
          </p15:clr>
        </p15:guide>
        <p15:guide id="2" pos="268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GOTD 4-Box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54" name="Text Placeholder 16"/>
          <p:cNvSpPr>
            <a:spLocks noGrp="1"/>
          </p:cNvSpPr>
          <p:nvPr>
            <p:ph type="body" sz="quarter" idx="11" hasCustomPrompt="1"/>
          </p:nvPr>
        </p:nvSpPr>
        <p:spPr>
          <a:xfrm>
            <a:off x="704088" y="854016"/>
            <a:ext cx="5083991"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5" name="Text Placeholder 16"/>
          <p:cNvSpPr>
            <a:spLocks noGrp="1"/>
          </p:cNvSpPr>
          <p:nvPr>
            <p:ph type="body" sz="quarter" idx="12" hasCustomPrompt="1"/>
          </p:nvPr>
        </p:nvSpPr>
        <p:spPr>
          <a:xfrm>
            <a:off x="482484" y="3219873"/>
            <a:ext cx="5592390" cy="320492"/>
          </a:xfrm>
          <a:prstGeom prst="rect">
            <a:avLst/>
          </a:prstGeom>
        </p:spPr>
        <p:txBody>
          <a:bodyPr/>
          <a:lstStyle>
            <a:lvl1pPr marL="0" indent="0" algn="ctr">
              <a:buNone/>
              <a:defRPr sz="1600" b="1">
                <a:latin typeface="+mn-lt"/>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6" name="Text Placeholder 16"/>
          <p:cNvSpPr>
            <a:spLocks noGrp="1"/>
          </p:cNvSpPr>
          <p:nvPr>
            <p:ph type="body" sz="quarter" idx="13" hasCustomPrompt="1"/>
          </p:nvPr>
        </p:nvSpPr>
        <p:spPr>
          <a:xfrm>
            <a:off x="6404594" y="829605"/>
            <a:ext cx="5083991"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8" name="Text Placeholder 16"/>
          <p:cNvSpPr>
            <a:spLocks noGrp="1"/>
          </p:cNvSpPr>
          <p:nvPr>
            <p:ph type="body" sz="quarter" idx="14" hasCustomPrompt="1"/>
          </p:nvPr>
        </p:nvSpPr>
        <p:spPr>
          <a:xfrm>
            <a:off x="6399337" y="3219873"/>
            <a:ext cx="5083991" cy="320492"/>
          </a:xfrm>
          <a:prstGeom prst="rect">
            <a:avLst/>
          </a:prstGeom>
        </p:spPr>
        <p:txBody>
          <a:bodyPr/>
          <a:lstStyle>
            <a:lvl1pPr marL="0" indent="0" algn="ctr">
              <a:buNone/>
              <a:defRPr sz="1600" b="1">
                <a:latin typeface="+mn-lt"/>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9" name="Text Box 37"/>
          <p:cNvSpPr txBox="1">
            <a:spLocks noChangeArrowheads="1"/>
          </p:cNvSpPr>
          <p:nvPr userDrawn="1"/>
        </p:nvSpPr>
        <p:spPr bwMode="auto">
          <a:xfrm>
            <a:off x="1664578" y="2583180"/>
            <a:ext cx="792803" cy="55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Actual</a:t>
            </a:r>
          </a:p>
        </p:txBody>
      </p:sp>
      <p:sp>
        <p:nvSpPr>
          <p:cNvPr id="65" name="Text Box 39"/>
          <p:cNvSpPr txBox="1">
            <a:spLocks noChangeArrowheads="1"/>
          </p:cNvSpPr>
          <p:nvPr userDrawn="1"/>
        </p:nvSpPr>
        <p:spPr bwMode="auto">
          <a:xfrm>
            <a:off x="4190605" y="2583180"/>
            <a:ext cx="643724" cy="55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Plan</a:t>
            </a:r>
          </a:p>
        </p:txBody>
      </p:sp>
      <p:sp>
        <p:nvSpPr>
          <p:cNvPr id="66" name="Text Box 37"/>
          <p:cNvSpPr txBox="1">
            <a:spLocks noChangeArrowheads="1"/>
          </p:cNvSpPr>
          <p:nvPr userDrawn="1"/>
        </p:nvSpPr>
        <p:spPr bwMode="auto">
          <a:xfrm>
            <a:off x="1668694" y="4935321"/>
            <a:ext cx="792803" cy="55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Actual</a:t>
            </a:r>
          </a:p>
        </p:txBody>
      </p:sp>
      <p:sp>
        <p:nvSpPr>
          <p:cNvPr id="114" name="Text Box 39"/>
          <p:cNvSpPr txBox="1">
            <a:spLocks noChangeArrowheads="1"/>
          </p:cNvSpPr>
          <p:nvPr userDrawn="1"/>
        </p:nvSpPr>
        <p:spPr bwMode="auto">
          <a:xfrm>
            <a:off x="4194720" y="4935321"/>
            <a:ext cx="643724" cy="55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Plan</a:t>
            </a:r>
          </a:p>
        </p:txBody>
      </p:sp>
      <p:sp>
        <p:nvSpPr>
          <p:cNvPr id="115" name="Text Box 37"/>
          <p:cNvSpPr txBox="1">
            <a:spLocks noChangeArrowheads="1"/>
          </p:cNvSpPr>
          <p:nvPr userDrawn="1"/>
        </p:nvSpPr>
        <p:spPr bwMode="auto">
          <a:xfrm>
            <a:off x="6405227" y="4935321"/>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sp>
        <p:nvSpPr>
          <p:cNvPr id="116" name="Text Box 38"/>
          <p:cNvSpPr txBox="1">
            <a:spLocks noChangeArrowheads="1"/>
          </p:cNvSpPr>
          <p:nvPr userDrawn="1"/>
        </p:nvSpPr>
        <p:spPr bwMode="auto">
          <a:xfrm>
            <a:off x="8147652" y="493532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117" name="Text Box 39"/>
          <p:cNvSpPr txBox="1">
            <a:spLocks noChangeArrowheads="1"/>
          </p:cNvSpPr>
          <p:nvPr userDrawn="1"/>
        </p:nvSpPr>
        <p:spPr bwMode="auto">
          <a:xfrm>
            <a:off x="9890078" y="4935321"/>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118" name="Text Box 41"/>
          <p:cNvSpPr txBox="1">
            <a:spLocks noChangeArrowheads="1"/>
          </p:cNvSpPr>
          <p:nvPr userDrawn="1"/>
        </p:nvSpPr>
        <p:spPr bwMode="auto">
          <a:xfrm>
            <a:off x="7276439" y="493532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119" name="Text Box 42"/>
          <p:cNvSpPr txBox="1">
            <a:spLocks noChangeArrowheads="1"/>
          </p:cNvSpPr>
          <p:nvPr userDrawn="1"/>
        </p:nvSpPr>
        <p:spPr bwMode="auto">
          <a:xfrm>
            <a:off x="10761288" y="493532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120" name="Text Box 39"/>
          <p:cNvSpPr txBox="1">
            <a:spLocks noChangeArrowheads="1"/>
          </p:cNvSpPr>
          <p:nvPr userDrawn="1"/>
        </p:nvSpPr>
        <p:spPr bwMode="auto">
          <a:xfrm>
            <a:off x="9018865" y="4935321"/>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122"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sp>
        <p:nvSpPr>
          <p:cNvPr id="123" name="Text Box 38"/>
          <p:cNvSpPr txBox="1">
            <a:spLocks noChangeArrowheads="1"/>
          </p:cNvSpPr>
          <p:nvPr userDrawn="1"/>
        </p:nvSpPr>
        <p:spPr bwMode="auto">
          <a:xfrm>
            <a:off x="814353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124" name="Text Box 39"/>
          <p:cNvSpPr txBox="1">
            <a:spLocks noChangeArrowheads="1"/>
          </p:cNvSpPr>
          <p:nvPr userDrawn="1"/>
        </p:nvSpPr>
        <p:spPr bwMode="auto">
          <a:xfrm>
            <a:off x="98859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125" name="Text Box 41"/>
          <p:cNvSpPr txBox="1">
            <a:spLocks noChangeArrowheads="1"/>
          </p:cNvSpPr>
          <p:nvPr userDrawn="1"/>
        </p:nvSpPr>
        <p:spPr bwMode="auto">
          <a:xfrm>
            <a:off x="72723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126" name="Text Box 42"/>
          <p:cNvSpPr txBox="1">
            <a:spLocks noChangeArrowheads="1"/>
          </p:cNvSpPr>
          <p:nvPr userDrawn="1"/>
        </p:nvSpPr>
        <p:spPr bwMode="auto">
          <a:xfrm>
            <a:off x="10757172"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127" name="Text Box 39"/>
          <p:cNvSpPr txBox="1">
            <a:spLocks noChangeArrowheads="1"/>
          </p:cNvSpPr>
          <p:nvPr userDrawn="1"/>
        </p:nvSpPr>
        <p:spPr bwMode="auto">
          <a:xfrm>
            <a:off x="9014747"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cxnSp>
        <p:nvCxnSpPr>
          <p:cNvPr id="129" name="Straight Connector 128"/>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a:xfrm flipH="1">
            <a:off x="6333405" y="497189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flipH="1">
            <a:off x="703402" y="497189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flipH="1">
            <a:off x="6333405" y="35362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flipH="1">
            <a:off x="703402" y="35362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353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boxer vertical -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64E"/>
              </a:solidFill>
              <a:effectLst/>
              <a:uLnTx/>
              <a:uFillTx/>
              <a:latin typeface="Arial" panose="020B0604020202020204"/>
              <a:ea typeface="+mn-ea"/>
              <a:cs typeface="+mn-cs"/>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43" name="Text Placeholder 16"/>
          <p:cNvSpPr>
            <a:spLocks noGrp="1"/>
          </p:cNvSpPr>
          <p:nvPr>
            <p:ph type="body" sz="quarter" idx="14" hasCustomPrompt="1"/>
          </p:nvPr>
        </p:nvSpPr>
        <p:spPr>
          <a:xfrm>
            <a:off x="1527947" y="1569896"/>
            <a:ext cx="5488671"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44" name="Text Placeholder 16"/>
          <p:cNvSpPr>
            <a:spLocks noGrp="1"/>
          </p:cNvSpPr>
          <p:nvPr>
            <p:ph type="body" sz="quarter" idx="15" hasCustomPrompt="1"/>
          </p:nvPr>
        </p:nvSpPr>
        <p:spPr>
          <a:xfrm>
            <a:off x="1511558" y="3983545"/>
            <a:ext cx="5505061" cy="320492"/>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45" name="Straight Connector 44"/>
          <p:cNvCxnSpPr/>
          <p:nvPr userDrawn="1"/>
        </p:nvCxnSpPr>
        <p:spPr>
          <a:xfrm flipH="1" flipV="1">
            <a:off x="1518617" y="3310266"/>
            <a:ext cx="5498002" cy="210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a:off x="1511559" y="5728996"/>
            <a:ext cx="550506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1527947" y="1890388"/>
            <a:ext cx="54880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1512058" y="4304037"/>
            <a:ext cx="5503893" cy="206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76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Boxer no RYG 2017-2022C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3559685"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3526403"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3526403"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grpSp>
        <p:nvGrpSpPr>
          <p:cNvPr id="46" name="Group 45"/>
          <p:cNvGrpSpPr/>
          <p:nvPr userDrawn="1"/>
        </p:nvGrpSpPr>
        <p:grpSpPr>
          <a:xfrm>
            <a:off x="869453" y="2595318"/>
            <a:ext cx="4870875" cy="338532"/>
            <a:chOff x="869453" y="5376512"/>
            <a:chExt cx="4870875" cy="338532"/>
          </a:xfrm>
        </p:grpSpPr>
        <p:sp>
          <p:nvSpPr>
            <p:cNvPr id="47" name="Text Box 38"/>
            <p:cNvSpPr txBox="1">
              <a:spLocks noChangeArrowheads="1"/>
            </p:cNvSpPr>
            <p:nvPr userDrawn="1"/>
          </p:nvSpPr>
          <p:spPr bwMode="auto">
            <a:xfrm>
              <a:off x="1714241"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62" name="Text Box 39"/>
            <p:cNvSpPr txBox="1">
              <a:spLocks noChangeArrowheads="1"/>
            </p:cNvSpPr>
            <p:nvPr userDrawn="1"/>
          </p:nvSpPr>
          <p:spPr bwMode="auto">
            <a:xfrm>
              <a:off x="3403819" y="5376512"/>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63" name="Text Box 41"/>
            <p:cNvSpPr txBox="1">
              <a:spLocks noChangeArrowheads="1"/>
            </p:cNvSpPr>
            <p:nvPr userDrawn="1"/>
          </p:nvSpPr>
          <p:spPr bwMode="auto">
            <a:xfrm>
              <a:off x="869453" y="5376512"/>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sp>
          <p:nvSpPr>
            <p:cNvPr id="64" name="Text Box 42"/>
            <p:cNvSpPr txBox="1">
              <a:spLocks noChangeArrowheads="1"/>
            </p:cNvSpPr>
            <p:nvPr userDrawn="1"/>
          </p:nvSpPr>
          <p:spPr bwMode="auto">
            <a:xfrm>
              <a:off x="5096603"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65" name="Text Box 39"/>
            <p:cNvSpPr txBox="1">
              <a:spLocks noChangeArrowheads="1"/>
            </p:cNvSpPr>
            <p:nvPr userDrawn="1"/>
          </p:nvSpPr>
          <p:spPr bwMode="auto">
            <a:xfrm>
              <a:off x="2559030"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66" name="Text Box 39"/>
            <p:cNvSpPr txBox="1">
              <a:spLocks noChangeArrowheads="1"/>
            </p:cNvSpPr>
            <p:nvPr userDrawn="1"/>
          </p:nvSpPr>
          <p:spPr bwMode="auto">
            <a:xfrm>
              <a:off x="4251813"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grpSp>
        <p:nvGrpSpPr>
          <p:cNvPr id="81" name="Group 80"/>
          <p:cNvGrpSpPr/>
          <p:nvPr userDrawn="1"/>
        </p:nvGrpSpPr>
        <p:grpSpPr>
          <a:xfrm>
            <a:off x="6463765" y="2595318"/>
            <a:ext cx="4870875" cy="338532"/>
            <a:chOff x="869453" y="5376512"/>
            <a:chExt cx="4870875" cy="338532"/>
          </a:xfrm>
        </p:grpSpPr>
        <p:sp>
          <p:nvSpPr>
            <p:cNvPr id="82" name="Text Box 38"/>
            <p:cNvSpPr txBox="1">
              <a:spLocks noChangeArrowheads="1"/>
            </p:cNvSpPr>
            <p:nvPr userDrawn="1"/>
          </p:nvSpPr>
          <p:spPr bwMode="auto">
            <a:xfrm>
              <a:off x="1714241"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83" name="Text Box 39"/>
            <p:cNvSpPr txBox="1">
              <a:spLocks noChangeArrowheads="1"/>
            </p:cNvSpPr>
            <p:nvPr userDrawn="1"/>
          </p:nvSpPr>
          <p:spPr bwMode="auto">
            <a:xfrm>
              <a:off x="3403819" y="5376512"/>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84" name="Text Box 41"/>
            <p:cNvSpPr txBox="1">
              <a:spLocks noChangeArrowheads="1"/>
            </p:cNvSpPr>
            <p:nvPr userDrawn="1"/>
          </p:nvSpPr>
          <p:spPr bwMode="auto">
            <a:xfrm>
              <a:off x="869453" y="5376512"/>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sp>
          <p:nvSpPr>
            <p:cNvPr id="85" name="Text Box 42"/>
            <p:cNvSpPr txBox="1">
              <a:spLocks noChangeArrowheads="1"/>
            </p:cNvSpPr>
            <p:nvPr userDrawn="1"/>
          </p:nvSpPr>
          <p:spPr bwMode="auto">
            <a:xfrm>
              <a:off x="5096603"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86" name="Text Box 39"/>
            <p:cNvSpPr txBox="1">
              <a:spLocks noChangeArrowheads="1"/>
            </p:cNvSpPr>
            <p:nvPr userDrawn="1"/>
          </p:nvSpPr>
          <p:spPr bwMode="auto">
            <a:xfrm>
              <a:off x="2559030"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87" name="Text Box 39"/>
            <p:cNvSpPr txBox="1">
              <a:spLocks noChangeArrowheads="1"/>
            </p:cNvSpPr>
            <p:nvPr userDrawn="1"/>
          </p:nvSpPr>
          <p:spPr bwMode="auto">
            <a:xfrm>
              <a:off x="4251813"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grpSp>
        <p:nvGrpSpPr>
          <p:cNvPr id="88" name="Group 87"/>
          <p:cNvGrpSpPr/>
          <p:nvPr userDrawn="1"/>
        </p:nvGrpSpPr>
        <p:grpSpPr>
          <a:xfrm>
            <a:off x="3660562" y="4743931"/>
            <a:ext cx="4870875" cy="338532"/>
            <a:chOff x="869453" y="5376512"/>
            <a:chExt cx="4870875" cy="338532"/>
          </a:xfrm>
        </p:grpSpPr>
        <p:sp>
          <p:nvSpPr>
            <p:cNvPr id="89" name="Text Box 38"/>
            <p:cNvSpPr txBox="1">
              <a:spLocks noChangeArrowheads="1"/>
            </p:cNvSpPr>
            <p:nvPr userDrawn="1"/>
          </p:nvSpPr>
          <p:spPr bwMode="auto">
            <a:xfrm>
              <a:off x="1714241"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90" name="Text Box 39"/>
            <p:cNvSpPr txBox="1">
              <a:spLocks noChangeArrowheads="1"/>
            </p:cNvSpPr>
            <p:nvPr userDrawn="1"/>
          </p:nvSpPr>
          <p:spPr bwMode="auto">
            <a:xfrm>
              <a:off x="3403819" y="5376512"/>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91" name="Text Box 41"/>
            <p:cNvSpPr txBox="1">
              <a:spLocks noChangeArrowheads="1"/>
            </p:cNvSpPr>
            <p:nvPr userDrawn="1"/>
          </p:nvSpPr>
          <p:spPr bwMode="auto">
            <a:xfrm>
              <a:off x="869453" y="5376512"/>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sp>
          <p:nvSpPr>
            <p:cNvPr id="92" name="Text Box 42"/>
            <p:cNvSpPr txBox="1">
              <a:spLocks noChangeArrowheads="1"/>
            </p:cNvSpPr>
            <p:nvPr userDrawn="1"/>
          </p:nvSpPr>
          <p:spPr bwMode="auto">
            <a:xfrm>
              <a:off x="5096603"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93" name="Text Box 39"/>
            <p:cNvSpPr txBox="1">
              <a:spLocks noChangeArrowheads="1"/>
            </p:cNvSpPr>
            <p:nvPr userDrawn="1"/>
          </p:nvSpPr>
          <p:spPr bwMode="auto">
            <a:xfrm>
              <a:off x="2559030"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94" name="Text Box 39"/>
            <p:cNvSpPr txBox="1">
              <a:spLocks noChangeArrowheads="1"/>
            </p:cNvSpPr>
            <p:nvPr userDrawn="1"/>
          </p:nvSpPr>
          <p:spPr bwMode="auto">
            <a:xfrm>
              <a:off x="4251813" y="5376512"/>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spTree>
    <p:extLst>
      <p:ext uri="{BB962C8B-B14F-4D97-AF65-F5344CB8AC3E}">
        <p14:creationId xmlns:p14="http://schemas.microsoft.com/office/powerpoint/2010/main" val="46019074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Boxer Unique CY Mix">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5" name="Text Box 9"/>
          <p:cNvSpPr txBox="1">
            <a:spLocks noChangeArrowheads="1"/>
          </p:cNvSpPr>
          <p:nvPr userDrawn="1"/>
        </p:nvSpPr>
        <p:spPr bwMode="blackWhite">
          <a:xfrm>
            <a:off x="131924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2015</a:t>
            </a:r>
          </a:p>
        </p:txBody>
      </p:sp>
      <p:sp>
        <p:nvSpPr>
          <p:cNvPr id="16" name="Text Box 10"/>
          <p:cNvSpPr txBox="1">
            <a:spLocks noChangeArrowheads="1"/>
          </p:cNvSpPr>
          <p:nvPr userDrawn="1"/>
        </p:nvSpPr>
        <p:spPr bwMode="blackWhite">
          <a:xfrm>
            <a:off x="1900111"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2016</a:t>
            </a:r>
          </a:p>
        </p:txBody>
      </p:sp>
      <p:sp>
        <p:nvSpPr>
          <p:cNvPr id="17" name="Text Box 11"/>
          <p:cNvSpPr txBox="1">
            <a:spLocks noChangeArrowheads="1"/>
          </p:cNvSpPr>
          <p:nvPr userDrawn="1"/>
        </p:nvSpPr>
        <p:spPr bwMode="blackWhite">
          <a:xfrm>
            <a:off x="247536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2017</a:t>
            </a:r>
          </a:p>
        </p:txBody>
      </p:sp>
      <p:sp>
        <p:nvSpPr>
          <p:cNvPr id="18" name="Text Box 12"/>
          <p:cNvSpPr txBox="1">
            <a:spLocks noChangeArrowheads="1"/>
          </p:cNvSpPr>
          <p:nvPr userDrawn="1"/>
        </p:nvSpPr>
        <p:spPr bwMode="blackWhite">
          <a:xfrm>
            <a:off x="305142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2018</a:t>
            </a:r>
          </a:p>
        </p:txBody>
      </p:sp>
      <p:sp>
        <p:nvSpPr>
          <p:cNvPr id="22" name="Text Box 26"/>
          <p:cNvSpPr txBox="1">
            <a:spLocks noChangeArrowheads="1"/>
          </p:cNvSpPr>
          <p:nvPr userDrawn="1"/>
        </p:nvSpPr>
        <p:spPr bwMode="blackWhite">
          <a:xfrm>
            <a:off x="363709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2019</a:t>
            </a:r>
          </a:p>
        </p:txBody>
      </p:sp>
      <p:sp>
        <p:nvSpPr>
          <p:cNvPr id="23" name="Text Box 26"/>
          <p:cNvSpPr txBox="1">
            <a:spLocks noChangeArrowheads="1"/>
          </p:cNvSpPr>
          <p:nvPr userDrawn="1"/>
        </p:nvSpPr>
        <p:spPr bwMode="blackWhite">
          <a:xfrm>
            <a:off x="4839703"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2021</a:t>
            </a:r>
          </a:p>
        </p:txBody>
      </p:sp>
      <p:sp>
        <p:nvSpPr>
          <p:cNvPr id="24" name="Text Box 26"/>
          <p:cNvSpPr txBox="1">
            <a:spLocks noChangeArrowheads="1"/>
          </p:cNvSpPr>
          <p:nvPr userDrawn="1"/>
        </p:nvSpPr>
        <p:spPr bwMode="blackWhite">
          <a:xfrm>
            <a:off x="4241205"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2020</a:t>
            </a:r>
          </a:p>
        </p:txBody>
      </p:sp>
      <p:sp>
        <p:nvSpPr>
          <p:cNvPr id="25" name="Text Box 26"/>
          <p:cNvSpPr txBox="1">
            <a:spLocks noChangeArrowheads="1"/>
          </p:cNvSpPr>
          <p:nvPr userDrawn="1"/>
        </p:nvSpPr>
        <p:spPr bwMode="blackWhite">
          <a:xfrm>
            <a:off x="54293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2022</a:t>
            </a:r>
          </a:p>
        </p:txBody>
      </p:sp>
      <p:sp>
        <p:nvSpPr>
          <p:cNvPr id="39" name="Text Box 9"/>
          <p:cNvSpPr txBox="1">
            <a:spLocks noChangeArrowheads="1"/>
          </p:cNvSpPr>
          <p:nvPr userDrawn="1"/>
        </p:nvSpPr>
        <p:spPr bwMode="blackWhite">
          <a:xfrm>
            <a:off x="7391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2014</a:t>
            </a:r>
          </a:p>
        </p:txBody>
      </p:sp>
      <p:grpSp>
        <p:nvGrpSpPr>
          <p:cNvPr id="41" name="Group 40"/>
          <p:cNvGrpSpPr/>
          <p:nvPr userDrawn="1"/>
        </p:nvGrpSpPr>
        <p:grpSpPr>
          <a:xfrm>
            <a:off x="6383426" y="4990194"/>
            <a:ext cx="5212608" cy="233910"/>
            <a:chOff x="798920" y="4987158"/>
            <a:chExt cx="5212608" cy="233910"/>
          </a:xfrm>
        </p:grpSpPr>
        <p:sp>
          <p:nvSpPr>
            <p:cNvPr id="42" name="Text Box 11"/>
            <p:cNvSpPr txBox="1">
              <a:spLocks noChangeArrowheads="1"/>
            </p:cNvSpPr>
            <p:nvPr userDrawn="1"/>
          </p:nvSpPr>
          <p:spPr bwMode="blackWhite">
            <a:xfrm>
              <a:off x="798920"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2017</a:t>
              </a:r>
            </a:p>
          </p:txBody>
        </p:sp>
        <p:sp>
          <p:nvSpPr>
            <p:cNvPr id="43" name="Text Box 12"/>
            <p:cNvSpPr txBox="1">
              <a:spLocks noChangeArrowheads="1"/>
            </p:cNvSpPr>
            <p:nvPr userDrawn="1"/>
          </p:nvSpPr>
          <p:spPr bwMode="blackWhite">
            <a:xfrm>
              <a:off x="172501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2018</a:t>
              </a:r>
            </a:p>
          </p:txBody>
        </p:sp>
        <p:sp>
          <p:nvSpPr>
            <p:cNvPr id="44" name="Text Box 26"/>
            <p:cNvSpPr txBox="1">
              <a:spLocks noChangeArrowheads="1"/>
            </p:cNvSpPr>
            <p:nvPr userDrawn="1"/>
          </p:nvSpPr>
          <p:spPr bwMode="blackWhite">
            <a:xfrm>
              <a:off x="2651104"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2019</a:t>
              </a:r>
            </a:p>
          </p:txBody>
        </p:sp>
        <p:sp>
          <p:nvSpPr>
            <p:cNvPr id="45" name="Text Box 26"/>
            <p:cNvSpPr txBox="1">
              <a:spLocks noChangeArrowheads="1"/>
            </p:cNvSpPr>
            <p:nvPr userDrawn="1"/>
          </p:nvSpPr>
          <p:spPr bwMode="blackWhite">
            <a:xfrm>
              <a:off x="4503288"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2021</a:t>
              </a:r>
            </a:p>
          </p:txBody>
        </p:sp>
        <p:sp>
          <p:nvSpPr>
            <p:cNvPr id="46" name="Text Box 26"/>
            <p:cNvSpPr txBox="1">
              <a:spLocks noChangeArrowheads="1"/>
            </p:cNvSpPr>
            <p:nvPr userDrawn="1"/>
          </p:nvSpPr>
          <p:spPr bwMode="blackWhite">
            <a:xfrm>
              <a:off x="357719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2020</a:t>
              </a:r>
            </a:p>
          </p:txBody>
        </p:sp>
        <p:sp>
          <p:nvSpPr>
            <p:cNvPr id="47" name="Text Box 26"/>
            <p:cNvSpPr txBox="1">
              <a:spLocks noChangeArrowheads="1"/>
            </p:cNvSpPr>
            <p:nvPr userDrawn="1"/>
          </p:nvSpPr>
          <p:spPr bwMode="blackWhite">
            <a:xfrm>
              <a:off x="54293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2022</a:t>
              </a:r>
            </a:p>
          </p:txBody>
        </p:sp>
      </p:grpSp>
    </p:spTree>
    <p:extLst>
      <p:ext uri="{BB962C8B-B14F-4D97-AF65-F5344CB8AC3E}">
        <p14:creationId xmlns:p14="http://schemas.microsoft.com/office/powerpoint/2010/main" val="42449571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1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2-Boxer 2017CY-2022C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grpSp>
        <p:nvGrpSpPr>
          <p:cNvPr id="2" name="Group 1"/>
          <p:cNvGrpSpPr/>
          <p:nvPr userDrawn="1"/>
        </p:nvGrpSpPr>
        <p:grpSpPr>
          <a:xfrm>
            <a:off x="798920" y="4987158"/>
            <a:ext cx="5212608" cy="233910"/>
            <a:chOff x="798920" y="4987158"/>
            <a:chExt cx="5212608" cy="233910"/>
          </a:xfrm>
        </p:grpSpPr>
        <p:sp>
          <p:nvSpPr>
            <p:cNvPr id="17" name="Text Box 11"/>
            <p:cNvSpPr txBox="1">
              <a:spLocks noChangeArrowheads="1"/>
            </p:cNvSpPr>
            <p:nvPr userDrawn="1"/>
          </p:nvSpPr>
          <p:spPr bwMode="blackWhite">
            <a:xfrm>
              <a:off x="798920"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2017</a:t>
              </a:r>
            </a:p>
          </p:txBody>
        </p:sp>
        <p:sp>
          <p:nvSpPr>
            <p:cNvPr id="18" name="Text Box 12"/>
            <p:cNvSpPr txBox="1">
              <a:spLocks noChangeArrowheads="1"/>
            </p:cNvSpPr>
            <p:nvPr userDrawn="1"/>
          </p:nvSpPr>
          <p:spPr bwMode="blackWhite">
            <a:xfrm>
              <a:off x="172501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2018</a:t>
              </a:r>
            </a:p>
          </p:txBody>
        </p:sp>
        <p:sp>
          <p:nvSpPr>
            <p:cNvPr id="22" name="Text Box 26"/>
            <p:cNvSpPr txBox="1">
              <a:spLocks noChangeArrowheads="1"/>
            </p:cNvSpPr>
            <p:nvPr userDrawn="1"/>
          </p:nvSpPr>
          <p:spPr bwMode="blackWhite">
            <a:xfrm>
              <a:off x="2651104"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2019</a:t>
              </a:r>
            </a:p>
          </p:txBody>
        </p:sp>
        <p:sp>
          <p:nvSpPr>
            <p:cNvPr id="23" name="Text Box 26"/>
            <p:cNvSpPr txBox="1">
              <a:spLocks noChangeArrowheads="1"/>
            </p:cNvSpPr>
            <p:nvPr userDrawn="1"/>
          </p:nvSpPr>
          <p:spPr bwMode="blackWhite">
            <a:xfrm>
              <a:off x="4503288"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2021</a:t>
              </a:r>
            </a:p>
          </p:txBody>
        </p:sp>
        <p:sp>
          <p:nvSpPr>
            <p:cNvPr id="24" name="Text Box 26"/>
            <p:cNvSpPr txBox="1">
              <a:spLocks noChangeArrowheads="1"/>
            </p:cNvSpPr>
            <p:nvPr userDrawn="1"/>
          </p:nvSpPr>
          <p:spPr bwMode="blackWhite">
            <a:xfrm>
              <a:off x="357719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2020</a:t>
              </a:r>
            </a:p>
          </p:txBody>
        </p:sp>
        <p:sp>
          <p:nvSpPr>
            <p:cNvPr id="25" name="Text Box 26"/>
            <p:cNvSpPr txBox="1">
              <a:spLocks noChangeArrowheads="1"/>
            </p:cNvSpPr>
            <p:nvPr userDrawn="1"/>
          </p:nvSpPr>
          <p:spPr bwMode="blackWhite">
            <a:xfrm>
              <a:off x="54293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2022</a:t>
              </a:r>
            </a:p>
          </p:txBody>
        </p:sp>
      </p:grpSp>
      <p:grpSp>
        <p:nvGrpSpPr>
          <p:cNvPr id="48" name="Group 47"/>
          <p:cNvGrpSpPr/>
          <p:nvPr userDrawn="1"/>
        </p:nvGrpSpPr>
        <p:grpSpPr>
          <a:xfrm>
            <a:off x="6383426" y="4987158"/>
            <a:ext cx="5212608" cy="233910"/>
            <a:chOff x="798920" y="4987158"/>
            <a:chExt cx="5212608" cy="233910"/>
          </a:xfrm>
        </p:grpSpPr>
        <p:sp>
          <p:nvSpPr>
            <p:cNvPr id="49" name="Text Box 11"/>
            <p:cNvSpPr txBox="1">
              <a:spLocks noChangeArrowheads="1"/>
            </p:cNvSpPr>
            <p:nvPr userDrawn="1"/>
          </p:nvSpPr>
          <p:spPr bwMode="blackWhite">
            <a:xfrm>
              <a:off x="798920"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2017</a:t>
              </a:r>
            </a:p>
          </p:txBody>
        </p:sp>
        <p:sp>
          <p:nvSpPr>
            <p:cNvPr id="50" name="Text Box 12"/>
            <p:cNvSpPr txBox="1">
              <a:spLocks noChangeArrowheads="1"/>
            </p:cNvSpPr>
            <p:nvPr userDrawn="1"/>
          </p:nvSpPr>
          <p:spPr bwMode="blackWhite">
            <a:xfrm>
              <a:off x="172501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2018</a:t>
              </a:r>
            </a:p>
          </p:txBody>
        </p:sp>
        <p:sp>
          <p:nvSpPr>
            <p:cNvPr id="51" name="Text Box 26"/>
            <p:cNvSpPr txBox="1">
              <a:spLocks noChangeArrowheads="1"/>
            </p:cNvSpPr>
            <p:nvPr userDrawn="1"/>
          </p:nvSpPr>
          <p:spPr bwMode="blackWhite">
            <a:xfrm>
              <a:off x="2651104"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2019</a:t>
              </a:r>
            </a:p>
          </p:txBody>
        </p:sp>
        <p:sp>
          <p:nvSpPr>
            <p:cNvPr id="52" name="Text Box 26"/>
            <p:cNvSpPr txBox="1">
              <a:spLocks noChangeArrowheads="1"/>
            </p:cNvSpPr>
            <p:nvPr userDrawn="1"/>
          </p:nvSpPr>
          <p:spPr bwMode="blackWhite">
            <a:xfrm>
              <a:off x="4503288"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2021</a:t>
              </a:r>
            </a:p>
          </p:txBody>
        </p:sp>
        <p:sp>
          <p:nvSpPr>
            <p:cNvPr id="53" name="Text Box 26"/>
            <p:cNvSpPr txBox="1">
              <a:spLocks noChangeArrowheads="1"/>
            </p:cNvSpPr>
            <p:nvPr userDrawn="1"/>
          </p:nvSpPr>
          <p:spPr bwMode="blackWhite">
            <a:xfrm>
              <a:off x="3577196"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2020</a:t>
              </a:r>
            </a:p>
          </p:txBody>
        </p:sp>
        <p:sp>
          <p:nvSpPr>
            <p:cNvPr id="54" name="Text Box 26"/>
            <p:cNvSpPr txBox="1">
              <a:spLocks noChangeArrowheads="1"/>
            </p:cNvSpPr>
            <p:nvPr userDrawn="1"/>
          </p:nvSpPr>
          <p:spPr bwMode="blackWhite">
            <a:xfrm>
              <a:off x="5429382" y="4987158"/>
              <a:ext cx="582146"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264E"/>
                  </a:solidFill>
                  <a:effectLst/>
                  <a:uLnTx/>
                  <a:uFillTx/>
                  <a:latin typeface="Arial" panose="020B0604020202020204"/>
                  <a:ea typeface="+mn-ea"/>
                  <a:cs typeface="Arial" pitchFamily="34" charset="0"/>
                </a:rPr>
                <a:t>2022</a:t>
              </a:r>
            </a:p>
          </p:txBody>
        </p:sp>
      </p:grpSp>
    </p:spTree>
    <p:extLst>
      <p:ext uri="{BB962C8B-B14F-4D97-AF65-F5344CB8AC3E}">
        <p14:creationId xmlns:p14="http://schemas.microsoft.com/office/powerpoint/2010/main" val="40103100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Boxer Unique CY Mixv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0" name="think-cell Slide" r:id="rId4" imgW="338" imgH="338" progId="TCLayout.ActiveDocument.1">
                  <p:embed/>
                </p:oleObj>
              </mc:Choice>
              <mc:Fallback>
                <p:oleObj name="think-cell Slide" r:id="rId4" imgW="338" imgH="338" progId="TCLayout.ActiveDocument.1">
                  <p:embed/>
                  <p:pic>
                    <p:nvPicPr>
                      <p:cNvPr id="9" name="Objec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3559685"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3526403"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3526403"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grpSp>
        <p:nvGrpSpPr>
          <p:cNvPr id="2" name="Group 1"/>
          <p:cNvGrpSpPr/>
          <p:nvPr userDrawn="1"/>
        </p:nvGrpSpPr>
        <p:grpSpPr>
          <a:xfrm>
            <a:off x="784553" y="2583180"/>
            <a:ext cx="4999787" cy="338532"/>
            <a:chOff x="784553" y="2583180"/>
            <a:chExt cx="4999787" cy="338532"/>
          </a:xfrm>
        </p:grpSpPr>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2014</a:t>
              </a:r>
            </a:p>
          </p:txBody>
        </p:sp>
        <p:sp>
          <p:nvSpPr>
            <p:cNvPr id="68" name="Text Box 38"/>
            <p:cNvSpPr txBox="1">
              <a:spLocks noChangeArrowheads="1"/>
            </p:cNvSpPr>
            <p:nvPr userDrawn="1"/>
          </p:nvSpPr>
          <p:spPr bwMode="auto">
            <a:xfrm>
              <a:off x="2960980"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69" name="Text Box 39"/>
            <p:cNvSpPr txBox="1">
              <a:spLocks noChangeArrowheads="1"/>
            </p:cNvSpPr>
            <p:nvPr userDrawn="1"/>
          </p:nvSpPr>
          <p:spPr bwMode="auto">
            <a:xfrm>
              <a:off x="4049194"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70" name="Text Box 41"/>
            <p:cNvSpPr txBox="1">
              <a:spLocks noChangeArrowheads="1"/>
            </p:cNvSpPr>
            <p:nvPr userDrawn="1"/>
          </p:nvSpPr>
          <p:spPr bwMode="auto">
            <a:xfrm>
              <a:off x="2416874"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72" name="Text Box 39"/>
            <p:cNvSpPr txBox="1">
              <a:spLocks noChangeArrowheads="1"/>
            </p:cNvSpPr>
            <p:nvPr userDrawn="1"/>
          </p:nvSpPr>
          <p:spPr bwMode="auto">
            <a:xfrm>
              <a:off x="3505087"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73" name="Text Box 39"/>
            <p:cNvSpPr txBox="1">
              <a:spLocks noChangeArrowheads="1"/>
            </p:cNvSpPr>
            <p:nvPr userDrawn="1"/>
          </p:nvSpPr>
          <p:spPr bwMode="auto">
            <a:xfrm>
              <a:off x="459650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sp>
          <p:nvSpPr>
            <p:cNvPr id="49" name="Text Box 37"/>
            <p:cNvSpPr txBox="1">
              <a:spLocks noChangeArrowheads="1"/>
            </p:cNvSpPr>
            <p:nvPr userDrawn="1"/>
          </p:nvSpPr>
          <p:spPr bwMode="auto">
            <a:xfrm>
              <a:off x="1872767"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2016</a:t>
              </a:r>
            </a:p>
          </p:txBody>
        </p:sp>
        <p:sp>
          <p:nvSpPr>
            <p:cNvPr id="51" name="Text Box 37"/>
            <p:cNvSpPr txBox="1">
              <a:spLocks noChangeArrowheads="1"/>
            </p:cNvSpPr>
            <p:nvPr userDrawn="1"/>
          </p:nvSpPr>
          <p:spPr bwMode="auto">
            <a:xfrm>
              <a:off x="1328660"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2015</a:t>
              </a:r>
            </a:p>
          </p:txBody>
        </p:sp>
      </p:grpSp>
      <p:grpSp>
        <p:nvGrpSpPr>
          <p:cNvPr id="4" name="Group 3"/>
          <p:cNvGrpSpPr/>
          <p:nvPr userDrawn="1"/>
        </p:nvGrpSpPr>
        <p:grpSpPr>
          <a:xfrm>
            <a:off x="3604706" y="4748679"/>
            <a:ext cx="5006752" cy="338532"/>
            <a:chOff x="5788098" y="4716780"/>
            <a:chExt cx="2823359" cy="338532"/>
          </a:xfrm>
        </p:grpSpPr>
        <p:sp>
          <p:nvSpPr>
            <p:cNvPr id="75" name="Text Box 38"/>
            <p:cNvSpPr txBox="1">
              <a:spLocks noChangeArrowheads="1"/>
            </p:cNvSpPr>
            <p:nvPr userDrawn="1"/>
          </p:nvSpPr>
          <p:spPr bwMode="auto">
            <a:xfrm>
              <a:off x="5788098"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76" name="Text Box 39"/>
            <p:cNvSpPr txBox="1">
              <a:spLocks noChangeArrowheads="1"/>
            </p:cNvSpPr>
            <p:nvPr userDrawn="1"/>
          </p:nvSpPr>
          <p:spPr bwMode="auto">
            <a:xfrm>
              <a:off x="6876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78" name="Text Box 42"/>
            <p:cNvSpPr txBox="1">
              <a:spLocks noChangeArrowheads="1"/>
            </p:cNvSpPr>
            <p:nvPr userDrawn="1"/>
          </p:nvSpPr>
          <p:spPr bwMode="auto">
            <a:xfrm>
              <a:off x="796773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79" name="Text Box 39"/>
            <p:cNvSpPr txBox="1">
              <a:spLocks noChangeArrowheads="1"/>
            </p:cNvSpPr>
            <p:nvPr userDrawn="1"/>
          </p:nvSpPr>
          <p:spPr bwMode="auto">
            <a:xfrm>
              <a:off x="6332205"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80" name="Text Box 39"/>
            <p:cNvSpPr txBox="1">
              <a:spLocks noChangeArrowheads="1"/>
            </p:cNvSpPr>
            <p:nvPr userDrawn="1"/>
          </p:nvSpPr>
          <p:spPr bwMode="auto">
            <a:xfrm>
              <a:off x="7423624"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grpSp>
        <p:nvGrpSpPr>
          <p:cNvPr id="3" name="Group 2"/>
          <p:cNvGrpSpPr/>
          <p:nvPr userDrawn="1"/>
        </p:nvGrpSpPr>
        <p:grpSpPr>
          <a:xfrm>
            <a:off x="6768947" y="2583180"/>
            <a:ext cx="4260512" cy="338532"/>
            <a:chOff x="6756918" y="2593190"/>
            <a:chExt cx="4260512" cy="338532"/>
          </a:xfrm>
        </p:grpSpPr>
        <p:sp>
          <p:nvSpPr>
            <p:cNvPr id="50" name="Text Box 38"/>
            <p:cNvSpPr txBox="1">
              <a:spLocks noChangeArrowheads="1"/>
            </p:cNvSpPr>
            <p:nvPr userDrawn="1"/>
          </p:nvSpPr>
          <p:spPr bwMode="auto">
            <a:xfrm>
              <a:off x="6756918" y="259319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2018</a:t>
              </a:r>
            </a:p>
          </p:txBody>
        </p:sp>
        <p:sp>
          <p:nvSpPr>
            <p:cNvPr id="54" name="Text Box 39"/>
            <p:cNvSpPr txBox="1">
              <a:spLocks noChangeArrowheads="1"/>
            </p:cNvSpPr>
            <p:nvPr userDrawn="1"/>
          </p:nvSpPr>
          <p:spPr bwMode="auto">
            <a:xfrm>
              <a:off x="8563708" y="259319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2020</a:t>
              </a:r>
            </a:p>
          </p:txBody>
        </p:sp>
        <p:sp>
          <p:nvSpPr>
            <p:cNvPr id="56" name="Text Box 42"/>
            <p:cNvSpPr txBox="1">
              <a:spLocks noChangeArrowheads="1"/>
            </p:cNvSpPr>
            <p:nvPr userDrawn="1"/>
          </p:nvSpPr>
          <p:spPr bwMode="auto">
            <a:xfrm>
              <a:off x="10373705" y="259319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2022</a:t>
              </a:r>
            </a:p>
          </p:txBody>
        </p:sp>
        <p:sp>
          <p:nvSpPr>
            <p:cNvPr id="58" name="Text Box 39"/>
            <p:cNvSpPr txBox="1">
              <a:spLocks noChangeArrowheads="1"/>
            </p:cNvSpPr>
            <p:nvPr userDrawn="1"/>
          </p:nvSpPr>
          <p:spPr bwMode="auto">
            <a:xfrm>
              <a:off x="7660313" y="259319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2019</a:t>
              </a:r>
            </a:p>
          </p:txBody>
        </p:sp>
        <p:sp>
          <p:nvSpPr>
            <p:cNvPr id="59" name="Text Box 39"/>
            <p:cNvSpPr txBox="1">
              <a:spLocks noChangeArrowheads="1"/>
            </p:cNvSpPr>
            <p:nvPr userDrawn="1"/>
          </p:nvSpPr>
          <p:spPr bwMode="auto">
            <a:xfrm>
              <a:off x="9470308" y="259319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64E"/>
                  </a:solidFill>
                  <a:effectLst/>
                  <a:uLnTx/>
                  <a:uFillTx/>
                  <a:latin typeface="Arial" panose="020B0604020202020204"/>
                  <a:ea typeface="ＭＳ Ｐゴシック" pitchFamily="34" charset="-128"/>
                  <a:cs typeface="Arial" charset="0"/>
                </a:rPr>
                <a:t>2021</a:t>
              </a:r>
            </a:p>
          </p:txBody>
        </p:sp>
      </p:grpSp>
    </p:spTree>
    <p:extLst>
      <p:ext uri="{BB962C8B-B14F-4D97-AF65-F5344CB8AC3E}">
        <p14:creationId xmlns:p14="http://schemas.microsoft.com/office/powerpoint/2010/main" val="415905953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Text Placeholder 16"/>
          <p:cNvSpPr>
            <a:spLocks noGrp="1"/>
          </p:cNvSpPr>
          <p:nvPr>
            <p:ph type="body" sz="quarter" idx="11" hasCustomPrompt="1"/>
          </p:nvPr>
        </p:nvSpPr>
        <p:spPr>
          <a:xfrm>
            <a:off x="741941" y="102911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 name="Text Placeholder 16"/>
          <p:cNvSpPr>
            <a:spLocks noGrp="1"/>
          </p:cNvSpPr>
          <p:nvPr>
            <p:ph type="body" sz="quarter" idx="13" hasCustomPrompt="1"/>
          </p:nvPr>
        </p:nvSpPr>
        <p:spPr>
          <a:xfrm>
            <a:off x="6404594" y="1034294"/>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4" hasCustomPrompt="1"/>
          </p:nvPr>
        </p:nvSpPr>
        <p:spPr>
          <a:xfrm>
            <a:off x="3570974" y="3279503"/>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8" name="Straight Connector 7"/>
          <p:cNvCxnSpPr/>
          <p:nvPr/>
        </p:nvCxnSpPr>
        <p:spPr>
          <a:xfrm flipH="1">
            <a:off x="6333405"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03402" y="1342689"/>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522913" y="358819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88212" rtl="0" eaLnBrk="1" fontAlgn="auto" latinLnBrk="0" hangingPunct="1">
              <a:lnSpc>
                <a:spcPct val="9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4" name="TextBox 13"/>
          <p:cNvSpPr txBox="1">
            <a:spLocks noChangeArrowheads="1"/>
          </p:cNvSpPr>
          <p:nvPr/>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SECRET</a:t>
            </a:r>
          </a:p>
        </p:txBody>
      </p:sp>
      <p:sp>
        <p:nvSpPr>
          <p:cNvPr id="15"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8DB652-40BB-446A-A0D5-04B7B7569A42}" type="slidenum">
              <a:rPr kumimoji="0" lang="en-US" altLang="en-US" sz="1100" b="1" i="0" u="none" strike="noStrike" kern="1200" cap="none" spc="0" normalizeH="0" baseline="0" noProof="0" smtClean="0">
                <a:ln>
                  <a:noFill/>
                </a:ln>
                <a:solidFill>
                  <a:srgbClr val="0026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cxnSp>
        <p:nvCxnSpPr>
          <p:cNvPr id="17" name="Straight Connector 16"/>
          <p:cNvCxnSpPr/>
          <p:nvPr/>
        </p:nvCxnSpPr>
        <p:spPr>
          <a:xfrm flipH="1">
            <a:off x="6325167" y="284504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5164" y="2845048"/>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38933" y="5067163"/>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8371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Tree>
    <p:extLst>
      <p:ext uri="{BB962C8B-B14F-4D97-AF65-F5344CB8AC3E}">
        <p14:creationId xmlns:p14="http://schemas.microsoft.com/office/powerpoint/2010/main" val="1418475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1" y="2289603"/>
            <a:ext cx="10830243" cy="3836563"/>
          </a:xfrm>
        </p:spPr>
        <p:txBody>
          <a:bodyPr/>
          <a:lstStyle>
            <a:lvl1pPr marL="0" indent="0">
              <a:buNone/>
              <a:defRPr sz="1200">
                <a:solidFill>
                  <a:srgbClr val="003479"/>
                </a:solidFill>
                <a:latin typeface="Ford Antenna Regular" panose="02000505000000020004" pitchFamily="50" charset="0"/>
                <a:cs typeface="Arial"/>
              </a:defRPr>
            </a:lvl1pPr>
            <a:lvl2pPr marL="342900" indent="0">
              <a:buFont typeface="Arial"/>
              <a:buNone/>
              <a:defRPr sz="1200">
                <a:solidFill>
                  <a:srgbClr val="425968"/>
                </a:solidFill>
                <a:latin typeface="Arial"/>
                <a:cs typeface="Arial"/>
              </a:defRPr>
            </a:lvl2pPr>
            <a:lvl3pPr marL="816769" indent="-130969">
              <a:buFont typeface="Arial"/>
              <a:buChar char="•"/>
              <a:defRPr sz="1050">
                <a:solidFill>
                  <a:srgbClr val="425968"/>
                </a:solidFill>
                <a:latin typeface="Arial"/>
                <a:cs typeface="Arial"/>
              </a:defRPr>
            </a:lvl3pPr>
            <a:lvl4pPr marL="1159669" indent="-130969">
              <a:defRPr sz="900">
                <a:solidFill>
                  <a:srgbClr val="425968"/>
                </a:solidFill>
                <a:latin typeface="Arial"/>
                <a:cs typeface="Arial"/>
              </a:defRPr>
            </a:lvl4pPr>
            <a:lvl5pPr marL="1457325" indent="-85725">
              <a:buFont typeface="Lucida Grande"/>
              <a:buChar char="&gt;"/>
              <a:defRPr sz="788">
                <a:solidFill>
                  <a:srgbClr val="425968"/>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609603" y="1658880"/>
            <a:ext cx="10830984" cy="414720"/>
          </a:xfrm>
        </p:spPr>
        <p:txBody>
          <a:bodyPr/>
          <a:lstStyle>
            <a:lvl1pPr marL="0" indent="0" algn="r">
              <a:buNone/>
              <a:defRPr b="1"/>
            </a:lvl1pPr>
          </a:lstStyle>
          <a:p>
            <a:pPr lvl="0"/>
            <a:r>
              <a:rPr lang="en-US" dirty="0"/>
              <a:t>Click to edit Master subhead style</a:t>
            </a:r>
          </a:p>
        </p:txBody>
      </p:sp>
      <p:sp>
        <p:nvSpPr>
          <p:cNvPr id="10" name="Slide Number Placeholder 9"/>
          <p:cNvSpPr>
            <a:spLocks noGrp="1"/>
          </p:cNvSpPr>
          <p:nvPr>
            <p:ph type="sldNum" sz="quarter" idx="4"/>
          </p:nvPr>
        </p:nvSpPr>
        <p:spPr>
          <a:xfrm>
            <a:off x="11589100" y="6593372"/>
            <a:ext cx="485745" cy="365124"/>
          </a:xfrm>
          <a:prstGeom prst="rect">
            <a:avLst/>
          </a:prstGeom>
        </p:spPr>
        <p:txBody>
          <a:bodyPr vert="horz" lIns="91440" tIns="45720" rIns="91440" bIns="45720" rtlCol="0" anchor="ctr"/>
          <a:lstStyle>
            <a:lvl1pPr algn="r">
              <a:defRPr sz="750" b="1">
                <a:solidFill>
                  <a:schemeClr val="bg1"/>
                </a:solidFill>
                <a:latin typeface="Arial"/>
                <a:cs typeface="Arial"/>
              </a:defRPr>
            </a:lvl1pPr>
          </a:lstStyle>
          <a:p>
            <a:fld id="{E3E2CABC-93E0-4901-A212-D044F9BF1BC3}" type="slidenum">
              <a:rPr lang="en-US" altLang="en-US" smtClean="0"/>
              <a:pPr/>
              <a:t>‹#›</a:t>
            </a:fld>
            <a:endParaRPr lang="en-US" altLang="en-US" dirty="0"/>
          </a:p>
        </p:txBody>
      </p:sp>
    </p:spTree>
    <p:extLst>
      <p:ext uri="{BB962C8B-B14F-4D97-AF65-F5344CB8AC3E}">
        <p14:creationId xmlns:p14="http://schemas.microsoft.com/office/powerpoint/2010/main" val="41675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ide Bumper no blue">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dirty="0"/>
              <a:t>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851628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6403"/>
            <a:ext cx="5384800" cy="3879763"/>
          </a:xfrm>
        </p:spPr>
        <p:txBody>
          <a:bodyPr/>
          <a:lstStyle>
            <a:lvl1pPr>
              <a:defRPr sz="1200"/>
            </a:lvl1pPr>
            <a:lvl2pPr>
              <a:defRPr sz="1200"/>
            </a:lvl2pPr>
            <a:lvl3pPr>
              <a:defRPr sz="1050"/>
            </a:lvl3pPr>
            <a:lvl4pPr>
              <a:defRPr sz="900"/>
            </a:lvl4pPr>
            <a:lvl5pPr>
              <a:defRPr sz="788"/>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46403"/>
            <a:ext cx="5384800" cy="3879763"/>
          </a:xfrm>
        </p:spPr>
        <p:txBody>
          <a:bodyPr/>
          <a:lstStyle>
            <a:lvl1pPr>
              <a:defRPr sz="1200"/>
            </a:lvl1pPr>
            <a:lvl2pPr>
              <a:defRPr sz="1200"/>
            </a:lvl2pPr>
            <a:lvl3pPr>
              <a:defRPr sz="1050"/>
            </a:lvl3pPr>
            <a:lvl4pPr>
              <a:defRPr sz="900"/>
            </a:lvl4pPr>
            <a:lvl5pPr>
              <a:defRPr sz="788"/>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txBox="1">
            <a:spLocks/>
          </p:cNvSpPr>
          <p:nvPr/>
        </p:nvSpPr>
        <p:spPr>
          <a:xfrm>
            <a:off x="11589100" y="6593372"/>
            <a:ext cx="485745" cy="365124"/>
          </a:xfrm>
          <a:prstGeom prst="rect">
            <a:avLst/>
          </a:prstGeom>
        </p:spPr>
        <p:txBody>
          <a:bodyPr vert="horz" lIns="68580" tIns="34290" rIns="68580" bIns="34290" rtlCol="0" anchor="ctr"/>
          <a:lstStyle>
            <a:defPPr>
              <a:defRPr lang="en-US"/>
            </a:defPPr>
            <a:lvl1pPr marL="0" algn="r" defTabSz="914400" rtl="0" eaLnBrk="1" latinLnBrk="0" hangingPunct="1">
              <a:defRPr sz="10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D4378F-B846-45EE-A685-D0EE0638DC70}" type="slidenum">
              <a:rPr lang="en-US" sz="750" smtClean="0"/>
              <a:pPr/>
              <a:t>‹#›</a:t>
            </a:fld>
            <a:endParaRPr lang="en-US" sz="750" dirty="0"/>
          </a:p>
        </p:txBody>
      </p:sp>
    </p:spTree>
    <p:extLst>
      <p:ext uri="{BB962C8B-B14F-4D97-AF65-F5344CB8AC3E}">
        <p14:creationId xmlns:p14="http://schemas.microsoft.com/office/powerpoint/2010/main" val="1320868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2912605"/>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hasCustomPrompt="1"/>
          </p:nvPr>
        </p:nvSpPr>
        <p:spPr>
          <a:xfrm>
            <a:off x="5138928" y="3557016"/>
            <a:ext cx="6400800" cy="640080"/>
          </a:xfrm>
          <a:prstGeom prst="rect">
            <a:avLst/>
          </a:prstGeom>
        </p:spPr>
        <p:txBody>
          <a:bodyPr anchor="t">
            <a:noAutofit/>
          </a:bodyPr>
          <a:lstStyle>
            <a:lvl1pPr marL="0" indent="0" algn="l">
              <a:lnSpc>
                <a:spcPct val="95000"/>
              </a:lnSpc>
              <a:spcBef>
                <a:spcPts val="0"/>
              </a:spcBef>
              <a:buNone/>
              <a:defRPr sz="1800" b="0">
                <a:solidFill>
                  <a:schemeClr val="tx2"/>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2176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138928" y="3108960"/>
            <a:ext cx="6400800" cy="640080"/>
          </a:xfrm>
          <a:prstGeom prst="rect">
            <a:avLst/>
          </a:prstGeom>
        </p:spPr>
        <p:txBody>
          <a:bodyPr anchor="b">
            <a:noAutofit/>
          </a:bodyPr>
          <a:lstStyle>
            <a:lvl1pPr algn="l">
              <a:lnSpc>
                <a:spcPct val="100000"/>
              </a:lnSpc>
              <a:spcBef>
                <a:spcPts val="0"/>
              </a:spcBef>
              <a:spcAft>
                <a:spcPts val="0"/>
              </a:spcAft>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0"/>
            <a:ext cx="40507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8674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8" name="TextBox 3">
            <a:extLst>
              <a:ext uri="{FF2B5EF4-FFF2-40B4-BE49-F238E27FC236}">
                <a16:creationId xmlns:a16="http://schemas.microsoft.com/office/drawing/2014/main" id="{311E8B0B-8E4C-4C88-B217-A571DEEB5394}"/>
              </a:ext>
            </a:extLst>
          </p:cNvPr>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0" smtClean="0">
                <a:solidFill>
                  <a:schemeClr val="tx1"/>
                </a:solidFill>
              </a:rPr>
              <a:pPr lvl="0" algn="r"/>
              <a:t>‹#›</a:t>
            </a:fld>
            <a:endParaRPr lang="en-US" altLang="en-US" sz="1100" b="1" i="0" dirty="0">
              <a:solidFill>
                <a:schemeClr val="tx1"/>
              </a:solidFill>
            </a:endParaRPr>
          </a:p>
        </p:txBody>
      </p:sp>
    </p:spTree>
    <p:extLst>
      <p:ext uri="{BB962C8B-B14F-4D97-AF65-F5344CB8AC3E}">
        <p14:creationId xmlns:p14="http://schemas.microsoft.com/office/powerpoint/2010/main" val="38815467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25270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Row Title &amp;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474667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409608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7443216" cy="100584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3" name="Left Brace 12"/>
          <p:cNvSpPr/>
          <p:nvPr userDrawn="1"/>
        </p:nvSpPr>
        <p:spPr>
          <a:xfrm rot="16200000">
            <a:off x="2880750" y="4647516"/>
            <a:ext cx="204301" cy="1882067"/>
          </a:xfrm>
          <a:prstGeom prst="leftBrace">
            <a:avLst/>
          </a:prstGeom>
          <a:noFill/>
          <a:ln w="12700" cap="flat">
            <a:solidFill>
              <a:schemeClr val="tx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4" name="TextBox 13"/>
          <p:cNvSpPr txBox="1"/>
          <p:nvPr userDrawn="1"/>
        </p:nvSpPr>
        <p:spPr>
          <a:xfrm>
            <a:off x="2469565" y="5958742"/>
            <a:ext cx="1026670"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defPPr>
              <a:defRPr lang="en-US"/>
            </a:defPPr>
            <a:lvl1pPr algn="ctr" defTabSz="609585" hangingPunct="0">
              <a:defRPr sz="1200" b="1">
                <a:latin typeface="Arial" panose="020B0604020202020204" pitchFamily="34" charset="0"/>
                <a:ea typeface="Ford Antenna Cond Regular"/>
                <a:cs typeface="Arial" panose="020B0604020202020204" pitchFamily="34" charset="0"/>
              </a:defRPr>
            </a:lvl1pPr>
          </a:lstStyle>
          <a:p>
            <a:r>
              <a:rPr lang="en-US" dirty="0">
                <a:sym typeface="Ford Antenna Cond Regular"/>
              </a:rPr>
              <a:t>$432</a:t>
            </a:r>
          </a:p>
        </p:txBody>
      </p:sp>
      <p:sp>
        <p:nvSpPr>
          <p:cNvPr id="15" name="TextBox 14"/>
          <p:cNvSpPr txBox="1"/>
          <p:nvPr userDrawn="1"/>
        </p:nvSpPr>
        <p:spPr>
          <a:xfrm>
            <a:off x="2174903" y="5739822"/>
            <a:ext cx="1615995"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1200" b="1" dirty="0">
                <a:latin typeface="Arial" panose="020B0604020202020204" pitchFamily="34" charset="0"/>
                <a:ea typeface="Ford Antenna Cond Regular"/>
                <a:cs typeface="Arial" panose="020B0604020202020204" pitchFamily="34" charset="0"/>
                <a:sym typeface="Ford Antenna Cond Regular"/>
              </a:rPr>
              <a:t>Market Factors</a:t>
            </a:r>
          </a:p>
        </p:txBody>
      </p:sp>
      <p:sp>
        <p:nvSpPr>
          <p:cNvPr id="16" name="Rectangle 72"/>
          <p:cNvSpPr>
            <a:spLocks noChangeArrowheads="1"/>
          </p:cNvSpPr>
          <p:nvPr userDrawn="1"/>
        </p:nvSpPr>
        <p:spPr bwMode="auto">
          <a:xfrm>
            <a:off x="1763079" y="5080555"/>
            <a:ext cx="1289304" cy="363176"/>
          </a:xfrm>
          <a:prstGeom prst="rect">
            <a:avLst/>
          </a:prstGeom>
          <a:noFill/>
          <a:ln>
            <a:noFill/>
          </a:ln>
          <a:effectLst/>
          <a:ex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Volume /</a:t>
            </a:r>
          </a:p>
          <a:p>
            <a:pPr algn="ctr" defTabSz="1009625" eaLnBrk="0" hangingPunct="0">
              <a:lnSpc>
                <a:spcPct val="85000"/>
              </a:lnSpc>
              <a:defRPr/>
            </a:pPr>
            <a:r>
              <a:rPr lang="en-US" sz="1200" b="1" dirty="0">
                <a:solidFill>
                  <a:schemeClr val="tx1"/>
                </a:solidFill>
                <a:cs typeface="Arial" charset="0"/>
              </a:rPr>
              <a:t>Mix</a:t>
            </a:r>
          </a:p>
        </p:txBody>
      </p:sp>
      <p:sp>
        <p:nvSpPr>
          <p:cNvPr id="17" name="Rectangle 73"/>
          <p:cNvSpPr>
            <a:spLocks noChangeArrowheads="1"/>
          </p:cNvSpPr>
          <p:nvPr userDrawn="1"/>
        </p:nvSpPr>
        <p:spPr bwMode="auto">
          <a:xfrm>
            <a:off x="2962278" y="5080555"/>
            <a:ext cx="1289304" cy="363176"/>
          </a:xfrm>
          <a:prstGeom prst="rect">
            <a:avLst/>
          </a:prstGeom>
          <a:noFill/>
          <a:ln>
            <a:noFill/>
          </a:ln>
          <a:effectLst/>
          <a:ex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Net</a:t>
            </a:r>
          </a:p>
          <a:p>
            <a:pPr algn="ctr" defTabSz="1009625" eaLnBrk="0" hangingPunct="0">
              <a:lnSpc>
                <a:spcPct val="85000"/>
              </a:lnSpc>
              <a:defRPr/>
            </a:pPr>
            <a:r>
              <a:rPr lang="en-US" sz="1200" b="1" dirty="0">
                <a:solidFill>
                  <a:schemeClr val="tx1"/>
                </a:solidFill>
                <a:cs typeface="Arial" charset="0"/>
              </a:rPr>
              <a:t>Pricing</a:t>
            </a:r>
          </a:p>
        </p:txBody>
      </p:sp>
      <p:sp>
        <p:nvSpPr>
          <p:cNvPr id="18" name="Rectangle 77"/>
          <p:cNvSpPr>
            <a:spLocks noChangeArrowheads="1"/>
          </p:cNvSpPr>
          <p:nvPr userDrawn="1"/>
        </p:nvSpPr>
        <p:spPr bwMode="auto">
          <a:xfrm>
            <a:off x="5398151" y="5237521"/>
            <a:ext cx="1289304" cy="206210"/>
          </a:xfrm>
          <a:prstGeom prst="rect">
            <a:avLst/>
          </a:prstGeom>
          <a:noFill/>
          <a:ln>
            <a:noFill/>
          </a:ln>
          <a:effectLst/>
          <a:ex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Other</a:t>
            </a:r>
          </a:p>
        </p:txBody>
      </p:sp>
      <p:sp>
        <p:nvSpPr>
          <p:cNvPr id="19" name="Rectangle 73"/>
          <p:cNvSpPr>
            <a:spLocks noChangeArrowheads="1"/>
          </p:cNvSpPr>
          <p:nvPr userDrawn="1"/>
        </p:nvSpPr>
        <p:spPr bwMode="auto">
          <a:xfrm>
            <a:off x="4161477" y="5237521"/>
            <a:ext cx="1289304" cy="206210"/>
          </a:xfrm>
          <a:prstGeom prst="rect">
            <a:avLst/>
          </a:prstGeom>
          <a:noFill/>
          <a:ln>
            <a:noFill/>
          </a:ln>
          <a:effectLst/>
          <a:ex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Cost</a:t>
            </a:r>
          </a:p>
        </p:txBody>
      </p:sp>
      <p:sp>
        <p:nvSpPr>
          <p:cNvPr id="20" name="Rectangle 70"/>
          <p:cNvSpPr>
            <a:spLocks noChangeArrowheads="1"/>
          </p:cNvSpPr>
          <p:nvPr userDrawn="1"/>
        </p:nvSpPr>
        <p:spPr bwMode="auto">
          <a:xfrm>
            <a:off x="6597348" y="5237521"/>
            <a:ext cx="1289304" cy="206210"/>
          </a:xfrm>
          <a:prstGeom prst="rect">
            <a:avLst/>
          </a:prstGeom>
          <a:noFill/>
          <a:ln>
            <a:noFill/>
          </a:ln>
          <a:effectLst/>
          <a:ex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2018</a:t>
            </a:r>
          </a:p>
        </p:txBody>
      </p:sp>
      <p:sp>
        <p:nvSpPr>
          <p:cNvPr id="21" name="Rectangle 71"/>
          <p:cNvSpPr>
            <a:spLocks noChangeArrowheads="1"/>
          </p:cNvSpPr>
          <p:nvPr userDrawn="1"/>
        </p:nvSpPr>
        <p:spPr bwMode="auto">
          <a:xfrm>
            <a:off x="563880" y="5237521"/>
            <a:ext cx="1289304" cy="206210"/>
          </a:xfrm>
          <a:prstGeom prst="rect">
            <a:avLst/>
          </a:prstGeom>
          <a:noFill/>
          <a:ln>
            <a:noFill/>
          </a:ln>
          <a:effectLst/>
          <a:extLst/>
        </p:spPr>
        <p:txBody>
          <a:bodyPr lIns="24384" tIns="24384" rIns="24384" bIns="24384" anchor="b">
            <a:spAutoFit/>
          </a:bodyPr>
          <a:lstStyle/>
          <a:p>
            <a:pPr algn="ctr" defTabSz="1009625" eaLnBrk="0" hangingPunct="0">
              <a:lnSpc>
                <a:spcPct val="85000"/>
              </a:lnSpc>
              <a:defRPr/>
            </a:pPr>
            <a:r>
              <a:rPr lang="en-US" sz="1200" b="1" dirty="0">
                <a:solidFill>
                  <a:schemeClr val="tx1"/>
                </a:solidFill>
                <a:cs typeface="Arial" charset="0"/>
              </a:rPr>
              <a:t>1Q 2017</a:t>
            </a:r>
          </a:p>
        </p:txBody>
      </p:sp>
      <p:cxnSp>
        <p:nvCxnSpPr>
          <p:cNvPr id="22" name="Straight Connector 21"/>
          <p:cNvCxnSpPr/>
          <p:nvPr userDrawn="1"/>
        </p:nvCxnSpPr>
        <p:spPr>
          <a:xfrm flipH="1">
            <a:off x="570906" y="4905148"/>
            <a:ext cx="731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9885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
        <p:nvSpPr>
          <p:cNvPr id="9"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886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amp; Side Bumper">
    <p:spTree>
      <p:nvGrpSpPr>
        <p:cNvPr id="1" name=""/>
        <p:cNvGrpSpPr/>
        <p:nvPr/>
      </p:nvGrpSpPr>
      <p:grpSpPr>
        <a:xfrm>
          <a:off x="0" y="0"/>
          <a:ext cx="0" cy="0"/>
          <a:chOff x="0" y="0"/>
          <a:chExt cx="0" cy="0"/>
        </a:xfrm>
      </p:grpSpPr>
      <p:sp>
        <p:nvSpPr>
          <p:cNvPr id="11" name="Blue Shape">
            <a:extLst>
              <a:ext uri="{FF2B5EF4-FFF2-40B4-BE49-F238E27FC236}">
                <a16:creationId xmlns:a16="http://schemas.microsoft.com/office/drawing/2014/main" id="{62C6E3DE-24F8-D84B-97F1-4CC2F3387320}"/>
              </a:ext>
            </a:extLst>
          </p:cNvPr>
          <p:cNvSpPr/>
          <p:nvPr userDrawn="1"/>
        </p:nvSpPr>
        <p:spPr>
          <a:xfrm>
            <a:off x="8346021" y="1518"/>
            <a:ext cx="3845979"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 name="Picture 4">
            <a:extLst>
              <a:ext uri="{FF2B5EF4-FFF2-40B4-BE49-F238E27FC236}">
                <a16:creationId xmlns:a16="http://schemas.microsoft.com/office/drawing/2014/main" id="{EF2D2BEF-481A-9A44-AF7C-88F068E617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8592" y="3063240"/>
            <a:ext cx="2038524" cy="830512"/>
          </a:xfrm>
          <a:prstGeom prst="rect">
            <a:avLst/>
          </a:prstGeom>
          <a:solidFill>
            <a:schemeClr val="tx1">
              <a:lumMod val="10000"/>
              <a:lumOff val="90000"/>
            </a:schemeClr>
          </a:solidFill>
          <a:ln>
            <a:solidFill>
              <a:schemeClr val="tx1">
                <a:lumMod val="10000"/>
                <a:lumOff val="90000"/>
              </a:schemeClr>
            </a:solidFill>
          </a:ln>
        </p:spPr>
      </p:pic>
    </p:spTree>
    <p:extLst>
      <p:ext uri="{BB962C8B-B14F-4D97-AF65-F5344CB8AC3E}">
        <p14:creationId xmlns:p14="http://schemas.microsoft.com/office/powerpoint/2010/main" val="223021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YG 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1"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3"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4"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5"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6" name="TextBox 15"/>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7" name="TextBox 16"/>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18"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19"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4" name="TextBox 3">
            <a:extLst>
              <a:ext uri="{FF2B5EF4-FFF2-40B4-BE49-F238E27FC236}">
                <a16:creationId xmlns:a16="http://schemas.microsoft.com/office/drawing/2014/main" id="{3BE785AF-385E-43EB-AF38-8DD2CE5F9ED2}"/>
              </a:ext>
            </a:extLst>
          </p:cNvPr>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i="0" smtClean="0">
                <a:solidFill>
                  <a:schemeClr val="tx1"/>
                </a:solidFill>
              </a:rPr>
              <a:pPr lvl="0" algn="r"/>
              <a:t>‹#›</a:t>
            </a:fld>
            <a:endParaRPr lang="en-US" altLang="en-US" sz="1100" b="1" i="0" dirty="0">
              <a:solidFill>
                <a:schemeClr val="tx1"/>
              </a:solidFill>
            </a:endParaRPr>
          </a:p>
        </p:txBody>
      </p:sp>
    </p:spTree>
    <p:extLst>
      <p:ext uri="{BB962C8B-B14F-4D97-AF65-F5344CB8AC3E}">
        <p14:creationId xmlns:p14="http://schemas.microsoft.com/office/powerpoint/2010/main" val="1689708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amp; Side Bumper">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3"/>
          <p:cNvSpPr txBox="1">
            <a:spLocks noChangeArrowheads="1"/>
          </p:cNvSpPr>
          <p:nvPr/>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 name="Text Placeholder 7"/>
          <p:cNvSpPr>
            <a:spLocks noGrp="1"/>
          </p:cNvSpPr>
          <p:nvPr>
            <p:ph type="body" sz="quarter" idx="11"/>
          </p:nvPr>
        </p:nvSpPr>
        <p:spPr>
          <a:xfrm>
            <a:off x="8503014" y="1060166"/>
            <a:ext cx="3374136" cy="5197642"/>
          </a:xfrm>
          <a:prstGeom prst="rect">
            <a:avLst/>
          </a:prstGeom>
        </p:spPr>
        <p:txBody>
          <a:bodyPr anchor="ctr"/>
          <a:lstStyle>
            <a:lvl1pPr marL="285750" indent="-285750">
              <a:lnSpc>
                <a:spcPct val="100000"/>
              </a:lnSpc>
              <a:spcBef>
                <a:spcPts val="900"/>
              </a:spcBef>
              <a:spcAft>
                <a:spcPts val="900"/>
              </a:spcAft>
              <a:buFont typeface="Arial" panose="020B0604020202020204" pitchFamily="34" charset="0"/>
              <a:buChar char="•"/>
              <a:defRPr sz="1600" b="0">
                <a:solidFill>
                  <a:schemeClr val="tx1"/>
                </a:solidFill>
              </a:defRPr>
            </a:lvl1pPr>
            <a:lvl2pPr marL="285750" indent="-285750">
              <a:lnSpc>
                <a:spcPct val="100000"/>
              </a:lnSpc>
              <a:spcBef>
                <a:spcPts val="900"/>
              </a:spcBef>
              <a:spcAft>
                <a:spcPts val="900"/>
              </a:spcAft>
              <a:buFont typeface="Arial" panose="020B0604020202020204" pitchFamily="34" charset="0"/>
              <a:buChar char="•"/>
              <a:defRPr sz="1600" b="0" baseline="0">
                <a:solidFill>
                  <a:schemeClr val="tx1"/>
                </a:solidFill>
              </a:defRPr>
            </a:lvl2pPr>
            <a:lvl3pPr marL="231775" indent="0">
              <a:lnSpc>
                <a:spcPct val="100000"/>
              </a:lnSpc>
              <a:spcBef>
                <a:spcPts val="900"/>
              </a:spcBef>
              <a:spcAft>
                <a:spcPts val="900"/>
              </a:spcAft>
              <a:buFont typeface="Arial" panose="020B0604020202020204" pitchFamily="34" charset="0"/>
              <a:buNone/>
              <a:defRPr sz="1600" baseline="0">
                <a:solidFill>
                  <a:schemeClr val="tx1"/>
                </a:solidFill>
              </a:defRPr>
            </a:lvl3pPr>
            <a:lvl4pPr marL="457200" indent="0">
              <a:lnSpc>
                <a:spcPct val="100000"/>
              </a:lnSpc>
              <a:spcBef>
                <a:spcPts val="900"/>
              </a:spcBef>
              <a:spcAft>
                <a:spcPts val="900"/>
              </a:spcAft>
              <a:buSzPct val="90000"/>
              <a:buFont typeface="Arial" panose="020B0604020202020204" pitchFamily="34" charset="0"/>
              <a:buNone/>
              <a:defRPr sz="1600">
                <a:solidFill>
                  <a:schemeClr val="tx1"/>
                </a:solidFill>
              </a:defRPr>
            </a:lvl4pPr>
            <a:lvl5pPr marL="688975" indent="0">
              <a:lnSpc>
                <a:spcPct val="100000"/>
              </a:lnSpc>
              <a:spcBef>
                <a:spcPts val="900"/>
              </a:spcBef>
              <a:spcAft>
                <a:spcPts val="900"/>
              </a:spcAft>
              <a:buSzPct val="90000"/>
              <a:buFont typeface="Wingdings" panose="05000000000000000000" pitchFamily="2" charset="2"/>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1551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RYG 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7"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1"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3"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4"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5"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6" name="TextBox 15"/>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7" name="TextBox 16"/>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18"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19"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935588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jor Initiativ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7" name="Content Placeholder 2"/>
          <p:cNvSpPr>
            <a:spLocks noGrp="1"/>
          </p:cNvSpPr>
          <p:nvPr>
            <p:ph idx="1"/>
          </p:nvPr>
        </p:nvSpPr>
        <p:spPr>
          <a:xfrm>
            <a:off x="640080" y="100584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3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3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38" name="TextBox 3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39" name="TextBox 3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48581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1224715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mp; Text w_RY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buFont typeface="Arial" panose="020B0604020202020204" pitchFamily="34" charset="0"/>
              <a:buChar char="–"/>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1"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12"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13"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1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1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1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18" name="TextBox 1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19" name="TextBox 1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2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2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Tree>
    <p:extLst>
      <p:ext uri="{BB962C8B-B14F-4D97-AF65-F5344CB8AC3E}">
        <p14:creationId xmlns:p14="http://schemas.microsoft.com/office/powerpoint/2010/main" val="3666468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640080" y="1097280"/>
            <a:ext cx="10835640" cy="521208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TextBox 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3182267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8564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8934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2" name="TextBox 1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34032767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03056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jor Initiativ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17" name="Content Placeholder 2"/>
          <p:cNvSpPr>
            <a:spLocks noGrp="1"/>
          </p:cNvSpPr>
          <p:nvPr>
            <p:ph idx="1"/>
          </p:nvPr>
        </p:nvSpPr>
        <p:spPr>
          <a:xfrm>
            <a:off x="640080" y="1005840"/>
            <a:ext cx="10835640" cy="5212080"/>
          </a:xfrm>
          <a:prstGeom prst="rect">
            <a:avLst/>
          </a:prstGeom>
        </p:spPr>
        <p:txBody>
          <a:bodyPr>
            <a:noAutofit/>
          </a:bodyPr>
          <a:lstStyle>
            <a:lvl1pPr marL="346075" indent="-346075">
              <a:spcBef>
                <a:spcPts val="0"/>
              </a:spcBef>
              <a:spcAft>
                <a:spcPts val="900"/>
              </a:spcAft>
              <a:defRPr sz="2000" b="1">
                <a:latin typeface="Arial" panose="020B0604020202020204" pitchFamily="34" charset="0"/>
                <a:cs typeface="Arial" panose="020B0604020202020204" pitchFamily="34" charset="0"/>
              </a:defRPr>
            </a:lvl1pPr>
            <a:lvl2pPr marL="692150" indent="-346075">
              <a:spcBef>
                <a:spcPts val="0"/>
              </a:spcBef>
              <a:spcAft>
                <a:spcPts val="900"/>
              </a:spcAft>
              <a:defRPr sz="2000" b="1">
                <a:latin typeface="Arial" panose="020B0604020202020204" pitchFamily="34" charset="0"/>
                <a:cs typeface="Arial" panose="020B0604020202020204" pitchFamily="34" charset="0"/>
              </a:defRPr>
            </a:lvl2pPr>
            <a:lvl3pPr marL="1025525" indent="-333375">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2"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33"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34"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35"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36"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37"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38" name="TextBox 37"/>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39" name="TextBox 38"/>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40"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41"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20" name="TextBox 19"/>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1"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spTree>
    <p:extLst>
      <p:ext uri="{BB962C8B-B14F-4D97-AF65-F5344CB8AC3E}">
        <p14:creationId xmlns:p14="http://schemas.microsoft.com/office/powerpoint/2010/main" val="6292069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Text &amp; Bumper">
    <p:spTree>
      <p:nvGrpSpPr>
        <p:cNvPr id="1" name=""/>
        <p:cNvGrpSpPr/>
        <p:nvPr/>
      </p:nvGrpSpPr>
      <p:grpSpPr>
        <a:xfrm>
          <a:off x="0" y="0"/>
          <a:ext cx="0" cy="0"/>
          <a:chOff x="0" y="0"/>
          <a:chExt cx="0" cy="0"/>
        </a:xfrm>
      </p:grpSpPr>
      <p:sp>
        <p:nvSpPr>
          <p:cNvPr id="4" name="Rectangle 3"/>
          <p:cNvSpPr/>
          <p:nvPr/>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5" name="Title 1"/>
          <p:cNvSpPr>
            <a:spLocks noGrp="1"/>
          </p:cNvSpPr>
          <p:nvPr>
            <p:ph type="title" hasCustomPrompt="1"/>
          </p:nvPr>
        </p:nvSpPr>
        <p:spPr>
          <a:xfrm>
            <a:off x="640079"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2" name="Content Placeholder 2"/>
          <p:cNvSpPr>
            <a:spLocks noGrp="1"/>
          </p:cNvSpPr>
          <p:nvPr>
            <p:ph idx="1"/>
          </p:nvPr>
        </p:nvSpPr>
        <p:spPr>
          <a:xfrm>
            <a:off x="640080" y="1097280"/>
            <a:ext cx="10835640" cy="4206240"/>
          </a:xfrm>
          <a:prstGeom prst="rect">
            <a:avLst/>
          </a:prstGeom>
        </p:spPr>
        <p:txBody>
          <a:bodyPr>
            <a:noAutofit/>
          </a:bodyPr>
          <a:lstStyle>
            <a:lvl1pPr marL="346075" indent="-346075">
              <a:spcBef>
                <a:spcPts val="900"/>
              </a:spcBef>
              <a:spcAft>
                <a:spcPts val="900"/>
              </a:spcAft>
              <a:defRPr sz="2400" b="1">
                <a:latin typeface="Arial" panose="020B0604020202020204" pitchFamily="34" charset="0"/>
                <a:cs typeface="Arial" panose="020B0604020202020204" pitchFamily="34" charset="0"/>
              </a:defRPr>
            </a:lvl1pPr>
            <a:lvl2pPr marL="692150" indent="-346075">
              <a:spcBef>
                <a:spcPts val="900"/>
              </a:spcBef>
              <a:spcAft>
                <a:spcPts val="900"/>
              </a:spcAft>
              <a:buFont typeface="Arial" panose="020B0604020202020204" pitchFamily="34" charset="0"/>
              <a:buChar char="–"/>
              <a:defRPr sz="2400" b="1">
                <a:latin typeface="Arial" panose="020B0604020202020204" pitchFamily="34" charset="0"/>
                <a:cs typeface="Arial" panose="020B0604020202020204" pitchFamily="34" charset="0"/>
              </a:defRPr>
            </a:lvl2pPr>
            <a:lvl3pPr marL="1025525" indent="-333375">
              <a:spcBef>
                <a:spcPts val="900"/>
              </a:spcBef>
              <a:spcAft>
                <a:spcPts val="900"/>
              </a:spcAft>
              <a:buFont typeface="Ford Antenna Medium" pitchFamily="50" charset="0"/>
              <a:buChar char="»"/>
              <a:defRPr sz="2400" b="1">
                <a:latin typeface="Arial" panose="020B0604020202020204" pitchFamily="34" charset="0"/>
                <a:cs typeface="Arial" panose="020B0604020202020204" pitchFamily="34" charset="0"/>
              </a:defRPr>
            </a:lvl3pPr>
            <a:lvl4pPr>
              <a:spcBef>
                <a:spcPts val="0"/>
              </a:spcBef>
              <a:spcAft>
                <a:spcPts val="900"/>
              </a:spcAft>
              <a:defRPr sz="2400">
                <a:latin typeface="Arial" panose="020B0604020202020204" pitchFamily="34" charset="0"/>
                <a:cs typeface="Arial" panose="020B0604020202020204" pitchFamily="34" charset="0"/>
              </a:defRPr>
            </a:lvl4pPr>
            <a:lvl5pPr>
              <a:spcBef>
                <a:spcPts val="0"/>
              </a:spcBef>
              <a:spcAft>
                <a:spcPts val="900"/>
              </a:spcAft>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4"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54357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0" name="Text Placeholder 16"/>
          <p:cNvSpPr>
            <a:spLocks noGrp="1"/>
          </p:cNvSpPr>
          <p:nvPr>
            <p:ph type="body" sz="quarter" idx="11" hasCustomPrompt="1"/>
          </p:nvPr>
        </p:nvSpPr>
        <p:spPr>
          <a:xfrm>
            <a:off x="838200" y="1535567"/>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862928"/>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37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Boxer w_bump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10" name="Text Placeholder 16"/>
          <p:cNvSpPr>
            <a:spLocks noGrp="1"/>
          </p:cNvSpPr>
          <p:nvPr>
            <p:ph type="body" sz="quarter" idx="11" hasCustomPrompt="1"/>
          </p:nvPr>
        </p:nvSpPr>
        <p:spPr>
          <a:xfrm>
            <a:off x="838200" y="1313143"/>
            <a:ext cx="10515600" cy="320492"/>
          </a:xfrm>
          <a:prstGeom prst="rect">
            <a:avLst/>
          </a:prstGeom>
        </p:spPr>
        <p:txBody>
          <a:bodyPr/>
          <a:lstStyle>
            <a:lvl1pPr marL="0" indent="0" algn="ctr">
              <a:buNone/>
              <a:defRPr sz="2000" b="1">
                <a:solidFill>
                  <a:schemeClr val="tx1"/>
                </a:solidFill>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2" name="Straight Connector 11"/>
          <p:cNvCxnSpPr/>
          <p:nvPr userDrawn="1"/>
        </p:nvCxnSpPr>
        <p:spPr>
          <a:xfrm flipH="1">
            <a:off x="838200" y="5041520"/>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38200" y="164050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5"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94908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1-Boxer New">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365760"/>
            <a:ext cx="10835640" cy="5029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7"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8" name="Text Placeholder 7"/>
          <p:cNvSpPr txBox="1">
            <a:spLocks/>
          </p:cNvSpPr>
          <p:nvPr userDrawn="1"/>
        </p:nvSpPr>
        <p:spPr>
          <a:xfrm>
            <a:off x="915893" y="6576595"/>
            <a:ext cx="4700544" cy="255409"/>
          </a:xfrm>
          <a:prstGeom prst="rect">
            <a:avLst/>
          </a:prstGeom>
        </p:spPr>
        <p:txBody>
          <a:bodyPr lIns="0">
            <a:noAutofit/>
          </a:bodyPr>
          <a:lstStyle>
            <a:lvl1pPr indent="0" algn="ctr">
              <a:lnSpc>
                <a:spcPct val="90000"/>
              </a:lnSpc>
              <a:spcBef>
                <a:spcPts val="1000"/>
              </a:spcBef>
              <a:buFont typeface="Arial"/>
              <a:buNone/>
              <a:defRPr sz="700" b="0" i="0" spc="0" baseline="0">
                <a:solidFill>
                  <a:schemeClr val="accent4">
                    <a:lumMod val="50000"/>
                  </a:schemeClr>
                </a:solidFill>
                <a:latin typeface="+mj-lt"/>
                <a:ea typeface="Ford Antenna Cond" charset="0"/>
                <a:cs typeface="Ford Antenna Cond" charset="0"/>
              </a:defRPr>
            </a:lvl1pPr>
            <a:lvl2pPr marL="115888" indent="-115888">
              <a:lnSpc>
                <a:spcPct val="90000"/>
              </a:lnSpc>
              <a:spcBef>
                <a:spcPts val="500"/>
              </a:spcBef>
              <a:buFont typeface="Arial"/>
              <a:buChar char="•"/>
              <a:tabLst/>
              <a:defRPr sz="1600" spc="0">
                <a:ea typeface="Ford Antenna" charset="0"/>
                <a:cs typeface="Ford Antenna" charset="0"/>
              </a:defRPr>
            </a:lvl2pPr>
            <a:lvl3pPr marL="401638" indent="-158750">
              <a:lnSpc>
                <a:spcPct val="90000"/>
              </a:lnSpc>
              <a:spcBef>
                <a:spcPts val="500"/>
              </a:spcBef>
              <a:buFont typeface="Arial"/>
              <a:buChar char="•"/>
              <a:tabLst/>
              <a:defRPr sz="1600" spc="0">
                <a:ea typeface="Ford Antenna" charset="0"/>
                <a:cs typeface="Ford Antenna" charset="0"/>
              </a:defRPr>
            </a:lvl3pPr>
            <a:lvl4pPr marL="1600200" indent="-228600">
              <a:lnSpc>
                <a:spcPct val="90000"/>
              </a:lnSpc>
              <a:spcBef>
                <a:spcPts val="500"/>
              </a:spcBef>
              <a:buFont typeface="Arial"/>
              <a:buChar char="•"/>
              <a:defRPr sz="1200">
                <a:latin typeface="Ford Antenna" charset="0"/>
                <a:ea typeface="Ford Antenna" charset="0"/>
                <a:cs typeface="Ford Antenna" charset="0"/>
              </a:defRPr>
            </a:lvl4pPr>
            <a:lvl5pPr marL="2057400" indent="-228600">
              <a:lnSpc>
                <a:spcPct val="90000"/>
              </a:lnSpc>
              <a:spcBef>
                <a:spcPts val="500"/>
              </a:spcBef>
              <a:buFont typeface="Arial"/>
              <a:buChar char="•"/>
              <a:defRPr sz="1200">
                <a:latin typeface="Ford Antenna" charset="0"/>
                <a:ea typeface="Ford Antenna" charset="0"/>
                <a:cs typeface="Ford Antenna"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altLang="zh-CN" sz="700" b="0" i="0" u="none" strike="noStrike" kern="1200" cap="none" spc="0" normalizeH="0" baseline="0" noProof="0" dirty="0">
                <a:ln>
                  <a:noFill/>
                </a:ln>
                <a:solidFill>
                  <a:srgbClr val="C8CCD1">
                    <a:lumMod val="50000"/>
                  </a:srgbClr>
                </a:solidFill>
                <a:effectLst/>
                <a:uLnTx/>
                <a:uFillTx/>
                <a:latin typeface="Arial" panose="020B0604020202020204"/>
              </a:rPr>
              <a:t>The information contained herein does not constitute the Company’s forecast of financial performance and has been prepared solely for business planning purposes to determine actions the Company may take to meet its plan</a:t>
            </a:r>
          </a:p>
        </p:txBody>
      </p:sp>
      <p:cxnSp>
        <p:nvCxnSpPr>
          <p:cNvPr id="12" name="Straight Connector 11"/>
          <p:cNvCxnSpPr/>
          <p:nvPr userDrawn="1"/>
        </p:nvCxnSpPr>
        <p:spPr>
          <a:xfrm flipH="1">
            <a:off x="838200" y="5263944"/>
            <a:ext cx="10515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596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userDrawn="1"/>
        </p:nvSpPr>
        <p:spPr bwMode="blackWhite">
          <a:xfrm>
            <a:off x="1105969"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16" name="Text Box 26"/>
          <p:cNvSpPr txBox="1">
            <a:spLocks noChangeArrowheads="1"/>
          </p:cNvSpPr>
          <p:nvPr userDrawn="1"/>
        </p:nvSpPr>
        <p:spPr bwMode="blackWhite">
          <a:xfrm>
            <a:off x="2139970"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17" name="Text Box 26"/>
          <p:cNvSpPr txBox="1">
            <a:spLocks noChangeArrowheads="1"/>
          </p:cNvSpPr>
          <p:nvPr userDrawn="1"/>
        </p:nvSpPr>
        <p:spPr bwMode="blackWhite">
          <a:xfrm>
            <a:off x="3173817"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18" name="Text Box 26"/>
          <p:cNvSpPr txBox="1">
            <a:spLocks noChangeArrowheads="1"/>
          </p:cNvSpPr>
          <p:nvPr userDrawn="1"/>
        </p:nvSpPr>
        <p:spPr bwMode="blackWhite">
          <a:xfrm>
            <a:off x="5275406" y="4973768"/>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 Box 26"/>
          <p:cNvSpPr txBox="1">
            <a:spLocks noChangeArrowheads="1"/>
          </p:cNvSpPr>
          <p:nvPr userDrawn="1"/>
        </p:nvSpPr>
        <p:spPr bwMode="blackWhite">
          <a:xfrm>
            <a:off x="4204381" y="4973768"/>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3" name="Text Box 11"/>
          <p:cNvSpPr txBox="1">
            <a:spLocks noChangeArrowheads="1"/>
          </p:cNvSpPr>
          <p:nvPr userDrawn="1"/>
        </p:nvSpPr>
        <p:spPr bwMode="blackWhite">
          <a:xfrm>
            <a:off x="6752837"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1Q</a:t>
            </a:r>
          </a:p>
        </p:txBody>
      </p:sp>
      <p:sp>
        <p:nvSpPr>
          <p:cNvPr id="24" name="Text Box 26"/>
          <p:cNvSpPr txBox="1">
            <a:spLocks noChangeArrowheads="1"/>
          </p:cNvSpPr>
          <p:nvPr userDrawn="1"/>
        </p:nvSpPr>
        <p:spPr bwMode="blackWhite">
          <a:xfrm>
            <a:off x="7786838"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2Q</a:t>
            </a:r>
          </a:p>
        </p:txBody>
      </p:sp>
      <p:sp>
        <p:nvSpPr>
          <p:cNvPr id="25" name="Text Box 26"/>
          <p:cNvSpPr txBox="1">
            <a:spLocks noChangeArrowheads="1"/>
          </p:cNvSpPr>
          <p:nvPr userDrawn="1"/>
        </p:nvSpPr>
        <p:spPr bwMode="blackWhite">
          <a:xfrm>
            <a:off x="8820685"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3Q</a:t>
            </a:r>
          </a:p>
        </p:txBody>
      </p:sp>
      <p:sp>
        <p:nvSpPr>
          <p:cNvPr id="26" name="Text Box 26"/>
          <p:cNvSpPr txBox="1">
            <a:spLocks noChangeArrowheads="1"/>
          </p:cNvSpPr>
          <p:nvPr userDrawn="1"/>
        </p:nvSpPr>
        <p:spPr bwMode="blackWhite">
          <a:xfrm>
            <a:off x="10922274" y="4980512"/>
            <a:ext cx="41383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FY</a:t>
            </a:r>
          </a:p>
        </p:txBody>
      </p:sp>
      <p:sp>
        <p:nvSpPr>
          <p:cNvPr id="27" name="Text Box 26"/>
          <p:cNvSpPr txBox="1">
            <a:spLocks noChangeArrowheads="1"/>
          </p:cNvSpPr>
          <p:nvPr userDrawn="1"/>
        </p:nvSpPr>
        <p:spPr bwMode="blackWhite">
          <a:xfrm>
            <a:off x="9851249" y="4980512"/>
            <a:ext cx="423449"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08" tIns="9144" rIns="91408" bIns="9144">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algn="ctr">
              <a:spcBef>
                <a:spcPct val="50000"/>
              </a:spcBef>
              <a:defRPr/>
            </a:pPr>
            <a:r>
              <a:rPr lang="en-US" sz="1400" b="1" kern="0" dirty="0">
                <a:solidFill>
                  <a:schemeClr val="tx1"/>
                </a:solidFill>
                <a:latin typeface="+mj-lt"/>
              </a:rPr>
              <a:t>4Q</a:t>
            </a:r>
          </a:p>
        </p:txBody>
      </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1" name="Rectangle 27"/>
          <p:cNvSpPr>
            <a:spLocks noChangeArrowheads="1"/>
          </p:cNvSpPr>
          <p:nvPr userDrawn="1"/>
        </p:nvSpPr>
        <p:spPr bwMode="blackWhite">
          <a:xfrm>
            <a:off x="819309" y="1669202"/>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32" name="Freeform 28"/>
          <p:cNvSpPr>
            <a:spLocks noChangeAspect="1"/>
          </p:cNvSpPr>
          <p:nvPr userDrawn="1"/>
        </p:nvSpPr>
        <p:spPr bwMode="blackWhite">
          <a:xfrm rot="4200000">
            <a:off x="819404" y="1829248"/>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33" name="Text Box 26"/>
          <p:cNvSpPr txBox="1">
            <a:spLocks noChangeArrowheads="1"/>
          </p:cNvSpPr>
          <p:nvPr userDrawn="1"/>
        </p:nvSpPr>
        <p:spPr bwMode="blackWhite">
          <a:xfrm>
            <a:off x="956325" y="1586835"/>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34" name="Oval 33"/>
          <p:cNvSpPr/>
          <p:nvPr userDrawn="1"/>
        </p:nvSpPr>
        <p:spPr>
          <a:xfrm>
            <a:off x="819309" y="1989105"/>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spTree>
    <p:extLst>
      <p:ext uri="{BB962C8B-B14F-4D97-AF65-F5344CB8AC3E}">
        <p14:creationId xmlns:p14="http://schemas.microsoft.com/office/powerpoint/2010/main" val="903889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Boxer w_bump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16"/>
          <p:cNvSpPr>
            <a:spLocks noGrp="1"/>
          </p:cNvSpPr>
          <p:nvPr>
            <p:ph type="body" sz="quarter" idx="11" hasCustomPrompt="1"/>
          </p:nvPr>
        </p:nvSpPr>
        <p:spPr>
          <a:xfrm>
            <a:off x="705628"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2" hasCustomPrompt="1"/>
          </p:nvPr>
        </p:nvSpPr>
        <p:spPr>
          <a:xfrm>
            <a:off x="6341599" y="1216282"/>
            <a:ext cx="5364480" cy="352541"/>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6412280" y="4955755"/>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776215" y="4955755"/>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776217" y="1546076"/>
            <a:ext cx="10848145" cy="0"/>
            <a:chOff x="928615" y="4581960"/>
            <a:chExt cx="10848145" cy="0"/>
          </a:xfrm>
        </p:grpSpPr>
        <p:cxnSp>
          <p:nvCxnSpPr>
            <p:cNvPr id="20" name="Straight Connector 19"/>
            <p:cNvCxnSpPr/>
            <p:nvPr userDrawn="1"/>
          </p:nvCxnSpPr>
          <p:spPr>
            <a:xfrm flipH="1">
              <a:off x="6564680" y="4581960"/>
              <a:ext cx="521208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28615" y="4581960"/>
              <a:ext cx="52120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627111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Box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0080" y="365760"/>
            <a:ext cx="10835640" cy="579120"/>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16"/>
          <p:cNvSpPr>
            <a:spLocks noGrp="1"/>
          </p:cNvSpPr>
          <p:nvPr>
            <p:ph type="body" sz="quarter" idx="12" hasCustomPrompt="1"/>
          </p:nvPr>
        </p:nvSpPr>
        <p:spPr>
          <a:xfrm>
            <a:off x="7833651"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cxnSp>
        <p:nvCxnSpPr>
          <p:cNvPr id="13" name="Straight Connector 12"/>
          <p:cNvCxnSpPr/>
          <p:nvPr userDrawn="1"/>
        </p:nvCxnSpPr>
        <p:spPr>
          <a:xfrm flipH="1">
            <a:off x="7991593" y="4955755"/>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971456"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7991593" y="1546076"/>
            <a:ext cx="3158836"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971456"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29"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
        <p:nvSpPr>
          <p:cNvPr id="35" name="Rectangle 34"/>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36" name="Subtitle 2"/>
          <p:cNvSpPr>
            <a:spLocks noGrp="1"/>
          </p:cNvSpPr>
          <p:nvPr userDrawn="1">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flipH="1">
            <a:off x="4452080" y="4955755"/>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452080" y="1546076"/>
            <a:ext cx="315883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4" hasCustomPrompt="1"/>
          </p:nvPr>
        </p:nvSpPr>
        <p:spPr>
          <a:xfrm>
            <a:off x="813816"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2" name="Text Placeholder 16"/>
          <p:cNvSpPr>
            <a:spLocks noGrp="1"/>
          </p:cNvSpPr>
          <p:nvPr>
            <p:ph type="body" sz="quarter" idx="15" hasCustomPrompt="1"/>
          </p:nvPr>
        </p:nvSpPr>
        <p:spPr>
          <a:xfrm>
            <a:off x="4294440" y="1240996"/>
            <a:ext cx="3474720" cy="352541"/>
          </a:xfrm>
          <a:prstGeom prst="rect">
            <a:avLst/>
          </a:prstGeom>
        </p:spPr>
        <p:txBody>
          <a:bodyPr/>
          <a:lstStyle>
            <a:lvl1pPr marL="0" indent="0" algn="ctr">
              <a:buNone/>
              <a:defRPr sz="16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23" name="Text Box 15"/>
          <p:cNvSpPr txBox="1">
            <a:spLocks noChangeArrowheads="1"/>
          </p:cNvSpPr>
          <p:nvPr userDrawn="1"/>
        </p:nvSpPr>
        <p:spPr bwMode="auto">
          <a:xfrm>
            <a:off x="2232341"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4" name="Text Box 16"/>
          <p:cNvSpPr txBox="1">
            <a:spLocks noChangeArrowheads="1"/>
          </p:cNvSpPr>
          <p:nvPr userDrawn="1"/>
        </p:nvSpPr>
        <p:spPr bwMode="auto">
          <a:xfrm>
            <a:off x="1175323"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	</a:t>
            </a:r>
          </a:p>
        </p:txBody>
      </p:sp>
      <p:sp>
        <p:nvSpPr>
          <p:cNvPr id="25" name="Text Box 15"/>
          <p:cNvSpPr txBox="1">
            <a:spLocks noChangeArrowheads="1"/>
          </p:cNvSpPr>
          <p:nvPr userDrawn="1"/>
        </p:nvSpPr>
        <p:spPr bwMode="auto">
          <a:xfrm>
            <a:off x="330080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26" name="Text Box 15"/>
          <p:cNvSpPr txBox="1">
            <a:spLocks noChangeArrowheads="1"/>
          </p:cNvSpPr>
          <p:nvPr userDrawn="1"/>
        </p:nvSpPr>
        <p:spPr bwMode="auto">
          <a:xfrm>
            <a:off x="571210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27" name="Text Box 16"/>
          <p:cNvSpPr txBox="1">
            <a:spLocks noChangeArrowheads="1"/>
          </p:cNvSpPr>
          <p:nvPr userDrawn="1"/>
        </p:nvSpPr>
        <p:spPr bwMode="auto">
          <a:xfrm>
            <a:off x="4637531"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1" name="Text Box 15"/>
          <p:cNvSpPr txBox="1">
            <a:spLocks noChangeArrowheads="1"/>
          </p:cNvSpPr>
          <p:nvPr userDrawn="1"/>
        </p:nvSpPr>
        <p:spPr bwMode="auto">
          <a:xfrm>
            <a:off x="678058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
        <p:nvSpPr>
          <p:cNvPr id="32" name="Text Box 15"/>
          <p:cNvSpPr txBox="1">
            <a:spLocks noChangeArrowheads="1"/>
          </p:cNvSpPr>
          <p:nvPr userDrawn="1"/>
        </p:nvSpPr>
        <p:spPr bwMode="auto">
          <a:xfrm>
            <a:off x="9249478" y="4925008"/>
            <a:ext cx="63992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2018</a:t>
            </a:r>
          </a:p>
        </p:txBody>
      </p:sp>
      <p:sp>
        <p:nvSpPr>
          <p:cNvPr id="33" name="Text Box 16"/>
          <p:cNvSpPr txBox="1">
            <a:spLocks noChangeArrowheads="1"/>
          </p:cNvSpPr>
          <p:nvPr userDrawn="1"/>
        </p:nvSpPr>
        <p:spPr bwMode="auto">
          <a:xfrm>
            <a:off x="8179867"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2014</a:t>
            </a:r>
          </a:p>
        </p:txBody>
      </p:sp>
      <p:sp>
        <p:nvSpPr>
          <p:cNvPr id="34" name="Text Box 15"/>
          <p:cNvSpPr txBox="1">
            <a:spLocks noChangeArrowheads="1"/>
          </p:cNvSpPr>
          <p:nvPr userDrawn="1"/>
        </p:nvSpPr>
        <p:spPr bwMode="auto">
          <a:xfrm>
            <a:off x="10320995" y="4925008"/>
            <a:ext cx="6399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algn="ctr">
              <a:lnSpc>
                <a:spcPct val="90000"/>
              </a:lnSpc>
            </a:pPr>
            <a:r>
              <a:rPr lang="en-US" altLang="en-US" sz="1600" b="1" dirty="0">
                <a:solidFill>
                  <a:schemeClr val="tx1"/>
                </a:solidFill>
                <a:latin typeface="+mn-lt"/>
              </a:rPr>
              <a:t>2022</a:t>
            </a:r>
          </a:p>
        </p:txBody>
      </p:sp>
    </p:spTree>
    <p:extLst>
      <p:ext uri="{BB962C8B-B14F-4D97-AF65-F5344CB8AC3E}">
        <p14:creationId xmlns:p14="http://schemas.microsoft.com/office/powerpoint/2010/main" val="15070192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Boxer w/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245975"/>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65878"/>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109" name="TextBox 108"/>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10"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11" name="Picture 1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575228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Boxer no RY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85737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0107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862557"/>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0119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67" name="Text Box 37"/>
          <p:cNvSpPr txBox="1">
            <a:spLocks noChangeArrowheads="1"/>
          </p:cNvSpPr>
          <p:nvPr userDrawn="1"/>
        </p:nvSpPr>
        <p:spPr bwMode="auto">
          <a:xfrm>
            <a:off x="78455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47167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47167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47167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5831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5831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5831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59774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47591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245975"/>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406021"/>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163608"/>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565878"/>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170952"/>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3206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userDrawn="1"/>
        </p:nvSpPr>
        <p:spPr>
          <a:xfrm>
            <a:off x="381000" y="5522976"/>
            <a:ext cx="11430000" cy="749808"/>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212" fontAlgn="auto">
              <a:lnSpc>
                <a:spcPct val="95000"/>
              </a:lnSpc>
              <a:spcBef>
                <a:spcPts val="0"/>
              </a:spcBef>
              <a:spcAft>
                <a:spcPts val="0"/>
              </a:spcAft>
              <a:defRPr/>
            </a:pPr>
            <a:endParaRPr lang="en-US" sz="2200" i="0" dirty="0">
              <a:solidFill>
                <a:schemeClr val="bg1"/>
              </a:solidFill>
            </a:endParaRPr>
          </a:p>
        </p:txBody>
      </p:sp>
      <p:sp>
        <p:nvSpPr>
          <p:cNvPr id="108" name="Subtitle 2"/>
          <p:cNvSpPr>
            <a:spLocks noGrp="1"/>
          </p:cNvSpPr>
          <p:nvPr>
            <p:ph type="subTitle" idx="10" hasCustomPrompt="1"/>
          </p:nvPr>
        </p:nvSpPr>
        <p:spPr>
          <a:xfrm>
            <a:off x="419894" y="5522976"/>
            <a:ext cx="11352212" cy="749808"/>
          </a:xfrm>
          <a:prstGeom prst="rect">
            <a:avLst/>
          </a:prstGeom>
        </p:spPr>
        <p:txBody>
          <a:bodyPr lIns="45720" tIns="73152" rIns="45720" bIns="73152" anchor="ctr">
            <a:noAutofit/>
          </a:bodyPr>
          <a:lstStyle>
            <a:lvl1pPr marL="0" indent="0" algn="ctr">
              <a:lnSpc>
                <a:spcPct val="95000"/>
              </a:lnSpc>
              <a:spcBef>
                <a:spcPts val="0"/>
              </a:spcBef>
              <a:buNone/>
              <a:defRPr sz="2200" b="1">
                <a:solidFill>
                  <a:schemeClr val="bg1"/>
                </a:solidFill>
                <a:latin typeface="Arial" panose="020B0604020202020204" pitchFamily="34" charset="0"/>
                <a:cs typeface="Arial" panose="020B0604020202020204" pitchFamily="34" charset="0"/>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dirty="0"/>
              <a:t>Click To Edit Master Subtitle Style</a:t>
            </a:r>
          </a:p>
        </p:txBody>
      </p:sp>
      <p:sp>
        <p:nvSpPr>
          <p:cNvPr id="52" name="TextBox 51"/>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53"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283093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Boxer no bump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0079" y="365760"/>
            <a:ext cx="10835640" cy="565265"/>
          </a:xfrm>
          <a:prstGeom prst="rect">
            <a:avLst/>
          </a:prstGeom>
        </p:spPr>
        <p:txBody>
          <a:bodyPr anchor="t">
            <a:noAutofit/>
          </a:bodyPr>
          <a:lstStyle>
            <a:lvl1pPr algn="l">
              <a:defRPr sz="3000"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6"/>
          <p:cNvSpPr>
            <a:spLocks noGrp="1"/>
          </p:cNvSpPr>
          <p:nvPr>
            <p:ph type="body" sz="quarter" idx="11" hasCustomPrompt="1"/>
          </p:nvPr>
        </p:nvSpPr>
        <p:spPr>
          <a:xfrm>
            <a:off x="741941" y="111455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7" name="Text Placeholder 16"/>
          <p:cNvSpPr>
            <a:spLocks noGrp="1"/>
          </p:cNvSpPr>
          <p:nvPr>
            <p:ph type="body" sz="quarter" idx="12" hasCustomPrompt="1"/>
          </p:nvPr>
        </p:nvSpPr>
        <p:spPr>
          <a:xfrm>
            <a:off x="736684" y="3658475"/>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8" name="Text Placeholder 16"/>
          <p:cNvSpPr>
            <a:spLocks noGrp="1"/>
          </p:cNvSpPr>
          <p:nvPr>
            <p:ph type="body" sz="quarter" idx="13" hasCustomPrompt="1"/>
          </p:nvPr>
        </p:nvSpPr>
        <p:spPr>
          <a:xfrm>
            <a:off x="6404594" y="1119732"/>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9" name="Text Placeholder 16"/>
          <p:cNvSpPr>
            <a:spLocks noGrp="1"/>
          </p:cNvSpPr>
          <p:nvPr>
            <p:ph type="body" sz="quarter" idx="14" hasCustomPrompt="1"/>
          </p:nvPr>
        </p:nvSpPr>
        <p:spPr>
          <a:xfrm>
            <a:off x="6399337" y="3659628"/>
            <a:ext cx="5083991" cy="320492"/>
          </a:xfrm>
          <a:prstGeom prst="rect">
            <a:avLst/>
          </a:prstGeom>
        </p:spPr>
        <p:txBody>
          <a:bodyPr/>
          <a:lstStyle>
            <a:lvl1pPr marL="0" indent="0" algn="ctr">
              <a:buNone/>
              <a:defRPr sz="1800" b="1">
                <a:latin typeface="Arial" panose="020B0604020202020204" pitchFamily="34" charset="0"/>
                <a:cs typeface="Arial" panose="020B0604020202020204" pitchFamily="34" charset="0"/>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Click To Edit Master Text Style</a:t>
            </a:r>
          </a:p>
        </p:txBody>
      </p:sp>
      <p:sp>
        <p:nvSpPr>
          <p:cNvPr id="57" name="Rectangle 364"/>
          <p:cNvSpPr>
            <a:spLocks noChangeAspect="1" noChangeArrowheads="1"/>
          </p:cNvSpPr>
          <p:nvPr userDrawn="1"/>
        </p:nvSpPr>
        <p:spPr bwMode="blackWhite">
          <a:xfrm>
            <a:off x="8305130" y="6416230"/>
            <a:ext cx="222764" cy="222764"/>
          </a:xfrm>
          <a:prstGeom prst="rect">
            <a:avLst/>
          </a:prstGeom>
          <a:gradFill>
            <a:gsLst>
              <a:gs pos="49000">
                <a:srgbClr val="FFFF00"/>
              </a:gs>
              <a:gs pos="51000">
                <a:srgbClr val="FF0000"/>
              </a:gs>
            </a:gsLst>
            <a:lin ang="2700000" scaled="1"/>
          </a:gra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64E"/>
              </a:solidFill>
              <a:effectLst/>
              <a:uLnTx/>
              <a:uFillTx/>
              <a:latin typeface="Arial"/>
              <a:ea typeface="+mn-ea"/>
              <a:cs typeface="+mn-cs"/>
            </a:endParaRPr>
          </a:p>
        </p:txBody>
      </p:sp>
      <p:sp>
        <p:nvSpPr>
          <p:cNvPr id="58" name="Text Box 363"/>
          <p:cNvSpPr txBox="1">
            <a:spLocks noChangeArrowheads="1"/>
          </p:cNvSpPr>
          <p:nvPr userDrawn="1"/>
        </p:nvSpPr>
        <p:spPr bwMode="blackWhite">
          <a:xfrm>
            <a:off x="8604575" y="6389113"/>
            <a:ext cx="15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Change From / To</a:t>
            </a:r>
          </a:p>
        </p:txBody>
      </p:sp>
      <p:sp>
        <p:nvSpPr>
          <p:cNvPr id="59" name="Text Box 365"/>
          <p:cNvSpPr txBox="1">
            <a:spLocks noChangeArrowheads="1"/>
          </p:cNvSpPr>
          <p:nvPr userDrawn="1"/>
        </p:nvSpPr>
        <p:spPr bwMode="blackWhite">
          <a:xfrm>
            <a:off x="2284412" y="6389113"/>
            <a:ext cx="10631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Satisfactory</a:t>
            </a:r>
          </a:p>
        </p:txBody>
      </p:sp>
      <p:sp>
        <p:nvSpPr>
          <p:cNvPr id="60" name="Text Box 366"/>
          <p:cNvSpPr txBox="1">
            <a:spLocks noChangeArrowheads="1"/>
          </p:cNvSpPr>
          <p:nvPr userDrawn="1"/>
        </p:nvSpPr>
        <p:spPr bwMode="blackWhite">
          <a:xfrm>
            <a:off x="4037012" y="6389113"/>
            <a:ext cx="2031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Marginal-Plan to Recover</a:t>
            </a:r>
          </a:p>
        </p:txBody>
      </p:sp>
      <p:sp>
        <p:nvSpPr>
          <p:cNvPr id="61" name="Text Box 367"/>
          <p:cNvSpPr txBox="1">
            <a:spLocks noChangeArrowheads="1"/>
          </p:cNvSpPr>
          <p:nvPr userDrawn="1"/>
        </p:nvSpPr>
        <p:spPr bwMode="blackWhite">
          <a:xfrm>
            <a:off x="6704012" y="6389113"/>
            <a:ext cx="12506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64E"/>
                </a:solidFill>
                <a:effectLst/>
                <a:uLnTx/>
                <a:uFillTx/>
                <a:latin typeface="Arial" pitchFamily="34" charset="0"/>
                <a:ea typeface="+mn-ea"/>
                <a:cs typeface="Arial" pitchFamily="34" charset="0"/>
              </a:rPr>
              <a:t>Unsatisfactory</a:t>
            </a:r>
          </a:p>
        </p:txBody>
      </p:sp>
      <p:sp>
        <p:nvSpPr>
          <p:cNvPr id="62" name="Rectangle 364"/>
          <p:cNvSpPr>
            <a:spLocks noChangeAspect="1" noChangeArrowheads="1"/>
          </p:cNvSpPr>
          <p:nvPr userDrawn="1"/>
        </p:nvSpPr>
        <p:spPr bwMode="blackWhite">
          <a:xfrm>
            <a:off x="6405048" y="6416230"/>
            <a:ext cx="222764" cy="222764"/>
          </a:xfrm>
          <a:prstGeom prst="rect">
            <a:avLst/>
          </a:prstGeom>
          <a:solidFill>
            <a:srgbClr val="FF00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R</a:t>
            </a:r>
          </a:p>
        </p:txBody>
      </p:sp>
      <p:sp>
        <p:nvSpPr>
          <p:cNvPr id="63" name="TextBox 62"/>
          <p:cNvSpPr txBox="1"/>
          <p:nvPr userDrawn="1"/>
        </p:nvSpPr>
        <p:spPr>
          <a:xfrm>
            <a:off x="8233901" y="6368153"/>
            <a:ext cx="26161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Y</a:t>
            </a:r>
          </a:p>
        </p:txBody>
      </p:sp>
      <p:sp>
        <p:nvSpPr>
          <p:cNvPr id="64" name="TextBox 63"/>
          <p:cNvSpPr txBox="1"/>
          <p:nvPr userDrawn="1"/>
        </p:nvSpPr>
        <p:spPr>
          <a:xfrm>
            <a:off x="8340990" y="6461606"/>
            <a:ext cx="2680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64E"/>
                </a:solidFill>
                <a:effectLst/>
                <a:uLnTx/>
                <a:uFillTx/>
                <a:latin typeface="Arial"/>
                <a:ea typeface="+mn-ea"/>
                <a:cs typeface="Arial" pitchFamily="34" charset="0"/>
              </a:rPr>
              <a:t>R</a:t>
            </a:r>
          </a:p>
        </p:txBody>
      </p:sp>
      <p:sp>
        <p:nvSpPr>
          <p:cNvPr id="65" name="Rectangle 364"/>
          <p:cNvSpPr>
            <a:spLocks noChangeAspect="1" noChangeArrowheads="1"/>
          </p:cNvSpPr>
          <p:nvPr userDrawn="1"/>
        </p:nvSpPr>
        <p:spPr bwMode="blackWhite">
          <a:xfrm>
            <a:off x="3738048" y="6416230"/>
            <a:ext cx="222764" cy="222764"/>
          </a:xfrm>
          <a:prstGeom prst="rect">
            <a:avLst/>
          </a:prstGeom>
          <a:solidFill>
            <a:srgbClr val="FFFF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Y</a:t>
            </a:r>
          </a:p>
        </p:txBody>
      </p:sp>
      <p:sp>
        <p:nvSpPr>
          <p:cNvPr id="66" name="Rectangle 364"/>
          <p:cNvSpPr>
            <a:spLocks noChangeAspect="1" noChangeArrowheads="1"/>
          </p:cNvSpPr>
          <p:nvPr userDrawn="1"/>
        </p:nvSpPr>
        <p:spPr bwMode="blackWhite">
          <a:xfrm>
            <a:off x="1976101" y="6416230"/>
            <a:ext cx="222764" cy="222764"/>
          </a:xfrm>
          <a:prstGeom prst="rect">
            <a:avLst/>
          </a:prstGeom>
          <a:solidFill>
            <a:srgbClr val="009900"/>
          </a:solidFill>
          <a:ln w="9525">
            <a:noFill/>
            <a:miter lim="800000"/>
            <a:headEnd/>
            <a:tailEnd/>
          </a:ln>
          <a:effectLs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64E"/>
                </a:solidFill>
                <a:effectLst/>
                <a:uLnTx/>
                <a:uFillTx/>
                <a:latin typeface="Arial"/>
                <a:ea typeface="+mn-ea"/>
                <a:cs typeface="+mn-cs"/>
              </a:rPr>
              <a:t>G</a:t>
            </a:r>
          </a:p>
        </p:txBody>
      </p:sp>
      <p:sp>
        <p:nvSpPr>
          <p:cNvPr id="67" name="Text Box 37"/>
          <p:cNvSpPr txBox="1">
            <a:spLocks noChangeArrowheads="1"/>
          </p:cNvSpPr>
          <p:nvPr userDrawn="1"/>
        </p:nvSpPr>
        <p:spPr bwMode="auto">
          <a:xfrm>
            <a:off x="78455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68" name="Text Box 38"/>
          <p:cNvSpPr txBox="1">
            <a:spLocks noChangeArrowheads="1"/>
          </p:cNvSpPr>
          <p:nvPr userDrawn="1"/>
        </p:nvSpPr>
        <p:spPr bwMode="auto">
          <a:xfrm>
            <a:off x="220936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69" name="Text Box 39"/>
          <p:cNvSpPr txBox="1">
            <a:spLocks noChangeArrowheads="1"/>
          </p:cNvSpPr>
          <p:nvPr userDrawn="1"/>
        </p:nvSpPr>
        <p:spPr bwMode="auto">
          <a:xfrm>
            <a:off x="3674638"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0" name="Text Box 41"/>
          <p:cNvSpPr txBox="1">
            <a:spLocks noChangeArrowheads="1"/>
          </p:cNvSpPr>
          <p:nvPr userDrawn="1"/>
        </p:nvSpPr>
        <p:spPr bwMode="auto">
          <a:xfrm>
            <a:off x="1496559"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1" name="Text Box 42"/>
          <p:cNvSpPr txBox="1">
            <a:spLocks noChangeArrowheads="1"/>
          </p:cNvSpPr>
          <p:nvPr userDrawn="1"/>
        </p:nvSpPr>
        <p:spPr bwMode="auto">
          <a:xfrm>
            <a:off x="514061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2" name="Text Box 39"/>
          <p:cNvSpPr txBox="1">
            <a:spLocks noChangeArrowheads="1"/>
          </p:cNvSpPr>
          <p:nvPr userDrawn="1"/>
        </p:nvSpPr>
        <p:spPr bwMode="auto">
          <a:xfrm>
            <a:off x="2933586"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73" name="Text Box 39"/>
          <p:cNvSpPr txBox="1">
            <a:spLocks noChangeArrowheads="1"/>
          </p:cNvSpPr>
          <p:nvPr userDrawn="1"/>
        </p:nvSpPr>
        <p:spPr bwMode="auto">
          <a:xfrm>
            <a:off x="4413285"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74" name="Text Box 37"/>
          <p:cNvSpPr txBox="1">
            <a:spLocks noChangeArrowheads="1"/>
          </p:cNvSpPr>
          <p:nvPr userDrawn="1"/>
        </p:nvSpPr>
        <p:spPr bwMode="auto">
          <a:xfrm>
            <a:off x="78866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75" name="Text Box 38"/>
          <p:cNvSpPr txBox="1">
            <a:spLocks noChangeArrowheads="1"/>
          </p:cNvSpPr>
          <p:nvPr userDrawn="1"/>
        </p:nvSpPr>
        <p:spPr bwMode="auto">
          <a:xfrm>
            <a:off x="221348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76" name="Text Box 39"/>
          <p:cNvSpPr txBox="1">
            <a:spLocks noChangeArrowheads="1"/>
          </p:cNvSpPr>
          <p:nvPr userDrawn="1"/>
        </p:nvSpPr>
        <p:spPr bwMode="auto">
          <a:xfrm>
            <a:off x="3678754"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77" name="Text Box 41"/>
          <p:cNvSpPr txBox="1">
            <a:spLocks noChangeArrowheads="1"/>
          </p:cNvSpPr>
          <p:nvPr userDrawn="1"/>
        </p:nvSpPr>
        <p:spPr bwMode="auto">
          <a:xfrm>
            <a:off x="1500675"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78" name="Text Box 42"/>
          <p:cNvSpPr txBox="1">
            <a:spLocks noChangeArrowheads="1"/>
          </p:cNvSpPr>
          <p:nvPr userDrawn="1"/>
        </p:nvSpPr>
        <p:spPr bwMode="auto">
          <a:xfrm>
            <a:off x="514473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79" name="Text Box 39"/>
          <p:cNvSpPr txBox="1">
            <a:spLocks noChangeArrowheads="1"/>
          </p:cNvSpPr>
          <p:nvPr userDrawn="1"/>
        </p:nvSpPr>
        <p:spPr bwMode="auto">
          <a:xfrm>
            <a:off x="2937702"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0" name="Text Box 39"/>
          <p:cNvSpPr txBox="1">
            <a:spLocks noChangeArrowheads="1"/>
          </p:cNvSpPr>
          <p:nvPr userDrawn="1"/>
        </p:nvSpPr>
        <p:spPr bwMode="auto">
          <a:xfrm>
            <a:off x="4417401"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1" name="Text Box 37"/>
          <p:cNvSpPr txBox="1">
            <a:spLocks noChangeArrowheads="1"/>
          </p:cNvSpPr>
          <p:nvPr userDrawn="1"/>
        </p:nvSpPr>
        <p:spPr bwMode="auto">
          <a:xfrm>
            <a:off x="6405227"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2" name="Text Box 38"/>
          <p:cNvSpPr txBox="1">
            <a:spLocks noChangeArrowheads="1"/>
          </p:cNvSpPr>
          <p:nvPr userDrawn="1"/>
        </p:nvSpPr>
        <p:spPr bwMode="auto">
          <a:xfrm>
            <a:off x="783003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83" name="Text Box 39"/>
          <p:cNvSpPr txBox="1">
            <a:spLocks noChangeArrowheads="1"/>
          </p:cNvSpPr>
          <p:nvPr userDrawn="1"/>
        </p:nvSpPr>
        <p:spPr bwMode="auto">
          <a:xfrm>
            <a:off x="9295312" y="5364480"/>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84" name="Text Box 41"/>
          <p:cNvSpPr txBox="1">
            <a:spLocks noChangeArrowheads="1"/>
          </p:cNvSpPr>
          <p:nvPr userDrawn="1"/>
        </p:nvSpPr>
        <p:spPr bwMode="auto">
          <a:xfrm>
            <a:off x="7117233" y="5364480"/>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85" name="Text Box 42"/>
          <p:cNvSpPr txBox="1">
            <a:spLocks noChangeArrowheads="1"/>
          </p:cNvSpPr>
          <p:nvPr userDrawn="1"/>
        </p:nvSpPr>
        <p:spPr bwMode="auto">
          <a:xfrm>
            <a:off x="1076128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86" name="Text Box 39"/>
          <p:cNvSpPr txBox="1">
            <a:spLocks noChangeArrowheads="1"/>
          </p:cNvSpPr>
          <p:nvPr userDrawn="1"/>
        </p:nvSpPr>
        <p:spPr bwMode="auto">
          <a:xfrm>
            <a:off x="8554260"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87" name="Text Box 39"/>
          <p:cNvSpPr txBox="1">
            <a:spLocks noChangeArrowheads="1"/>
          </p:cNvSpPr>
          <p:nvPr userDrawn="1"/>
        </p:nvSpPr>
        <p:spPr bwMode="auto">
          <a:xfrm>
            <a:off x="10033959" y="5364480"/>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sp>
        <p:nvSpPr>
          <p:cNvPr id="88" name="Text Box 37"/>
          <p:cNvSpPr txBox="1">
            <a:spLocks noChangeArrowheads="1"/>
          </p:cNvSpPr>
          <p:nvPr userDrawn="1"/>
        </p:nvSpPr>
        <p:spPr bwMode="auto">
          <a:xfrm>
            <a:off x="6401111"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2016</a:t>
            </a:r>
          </a:p>
        </p:txBody>
      </p:sp>
      <p:sp>
        <p:nvSpPr>
          <p:cNvPr id="89" name="Text Box 38"/>
          <p:cNvSpPr txBox="1">
            <a:spLocks noChangeArrowheads="1"/>
          </p:cNvSpPr>
          <p:nvPr userDrawn="1"/>
        </p:nvSpPr>
        <p:spPr bwMode="auto">
          <a:xfrm>
            <a:off x="782592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2018</a:t>
            </a:r>
          </a:p>
        </p:txBody>
      </p:sp>
      <p:sp>
        <p:nvSpPr>
          <p:cNvPr id="90" name="Text Box 39"/>
          <p:cNvSpPr txBox="1">
            <a:spLocks noChangeArrowheads="1"/>
          </p:cNvSpPr>
          <p:nvPr userDrawn="1"/>
        </p:nvSpPr>
        <p:spPr bwMode="auto">
          <a:xfrm>
            <a:off x="9291196" y="2840355"/>
            <a:ext cx="646930"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2020</a:t>
            </a:r>
          </a:p>
        </p:txBody>
      </p:sp>
      <p:sp>
        <p:nvSpPr>
          <p:cNvPr id="91" name="Text Box 41"/>
          <p:cNvSpPr txBox="1">
            <a:spLocks noChangeArrowheads="1"/>
          </p:cNvSpPr>
          <p:nvPr userDrawn="1"/>
        </p:nvSpPr>
        <p:spPr bwMode="auto">
          <a:xfrm>
            <a:off x="7113117" y="2840355"/>
            <a:ext cx="643724"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2017</a:t>
            </a:r>
          </a:p>
        </p:txBody>
      </p:sp>
      <p:sp>
        <p:nvSpPr>
          <p:cNvPr id="92" name="Text Box 42"/>
          <p:cNvSpPr txBox="1">
            <a:spLocks noChangeArrowheads="1"/>
          </p:cNvSpPr>
          <p:nvPr userDrawn="1"/>
        </p:nvSpPr>
        <p:spPr bwMode="auto">
          <a:xfrm>
            <a:off x="1075717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2022</a:t>
            </a:r>
          </a:p>
        </p:txBody>
      </p:sp>
      <p:sp>
        <p:nvSpPr>
          <p:cNvPr id="93" name="Text Box 39"/>
          <p:cNvSpPr txBox="1">
            <a:spLocks noChangeArrowheads="1"/>
          </p:cNvSpPr>
          <p:nvPr userDrawn="1"/>
        </p:nvSpPr>
        <p:spPr bwMode="auto">
          <a:xfrm>
            <a:off x="8550144"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2019</a:t>
            </a:r>
          </a:p>
        </p:txBody>
      </p:sp>
      <p:sp>
        <p:nvSpPr>
          <p:cNvPr id="94" name="Text Box 39"/>
          <p:cNvSpPr txBox="1">
            <a:spLocks noChangeArrowheads="1"/>
          </p:cNvSpPr>
          <p:nvPr userDrawn="1"/>
        </p:nvSpPr>
        <p:spPr bwMode="auto">
          <a:xfrm>
            <a:off x="10029843" y="2840355"/>
            <a:ext cx="643725"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spAutoFit/>
          </a:bodyPr>
          <a:lstStyle>
            <a:lvl1pPr eaLnBrk="0" hangingPunct="0">
              <a:defRPr sz="2200">
                <a:solidFill>
                  <a:schemeClr val="tx1"/>
                </a:solidFill>
                <a:latin typeface="Calibri" pitchFamily="34" charset="0"/>
                <a:cs typeface="Arial" charset="0"/>
              </a:defRPr>
            </a:lvl1pPr>
            <a:lvl2pPr marL="742950" indent="-285750" eaLnBrk="0" hangingPunct="0">
              <a:defRPr sz="2200">
                <a:solidFill>
                  <a:schemeClr val="tx1"/>
                </a:solidFill>
                <a:latin typeface="Calibri" pitchFamily="34" charset="0"/>
                <a:cs typeface="Arial" charset="0"/>
              </a:defRPr>
            </a:lvl2pPr>
            <a:lvl3pPr marL="1143000" indent="-228600" eaLnBrk="0" hangingPunct="0">
              <a:defRPr sz="2200">
                <a:solidFill>
                  <a:schemeClr val="tx1"/>
                </a:solidFill>
                <a:latin typeface="Calibri" pitchFamily="34" charset="0"/>
                <a:cs typeface="Arial" charset="0"/>
              </a:defRPr>
            </a:lvl3pPr>
            <a:lvl4pPr marL="1600200" indent="-228600" eaLnBrk="0" hangingPunct="0">
              <a:defRPr sz="2200">
                <a:solidFill>
                  <a:schemeClr val="tx1"/>
                </a:solidFill>
                <a:latin typeface="Calibri" pitchFamily="34" charset="0"/>
                <a:cs typeface="Arial" charset="0"/>
              </a:defRPr>
            </a:lvl4pPr>
            <a:lvl5pPr marL="2057400" indent="-228600" eaLnBrk="0" hangingPunct="0">
              <a:defRPr sz="2200">
                <a:solidFill>
                  <a:schemeClr val="tx1"/>
                </a:solidFill>
                <a:latin typeface="Calibri" pitchFamily="34" charset="0"/>
                <a:cs typeface="Arial" charset="0"/>
              </a:defRPr>
            </a:lvl5pPr>
            <a:lvl6pPr marL="2514600" indent="-228600" defTabSz="1087438" eaLnBrk="0" fontAlgn="base" hangingPunct="0">
              <a:spcBef>
                <a:spcPct val="0"/>
              </a:spcBef>
              <a:spcAft>
                <a:spcPct val="0"/>
              </a:spcAft>
              <a:defRPr sz="2200">
                <a:solidFill>
                  <a:schemeClr val="tx1"/>
                </a:solidFill>
                <a:latin typeface="Calibri" pitchFamily="34" charset="0"/>
                <a:cs typeface="Arial" charset="0"/>
              </a:defRPr>
            </a:lvl6pPr>
            <a:lvl7pPr marL="2971800" indent="-228600" defTabSz="1087438" eaLnBrk="0" fontAlgn="base" hangingPunct="0">
              <a:spcBef>
                <a:spcPct val="0"/>
              </a:spcBef>
              <a:spcAft>
                <a:spcPct val="0"/>
              </a:spcAft>
              <a:defRPr sz="2200">
                <a:solidFill>
                  <a:schemeClr val="tx1"/>
                </a:solidFill>
                <a:latin typeface="Calibri" pitchFamily="34" charset="0"/>
                <a:cs typeface="Arial" charset="0"/>
              </a:defRPr>
            </a:lvl7pPr>
            <a:lvl8pPr marL="3429000" indent="-228600" defTabSz="1087438" eaLnBrk="0" fontAlgn="base" hangingPunct="0">
              <a:spcBef>
                <a:spcPct val="0"/>
              </a:spcBef>
              <a:spcAft>
                <a:spcPct val="0"/>
              </a:spcAft>
              <a:defRPr sz="2200">
                <a:solidFill>
                  <a:schemeClr val="tx1"/>
                </a:solidFill>
                <a:latin typeface="Calibri" pitchFamily="34" charset="0"/>
                <a:cs typeface="Arial" charset="0"/>
              </a:defRPr>
            </a:lvl8pPr>
            <a:lvl9pPr marL="3886200" indent="-228600" defTabSz="1087438" eaLnBrk="0" fontAlgn="base" hangingPunct="0">
              <a:spcBef>
                <a:spcPct val="0"/>
              </a:spcBef>
              <a:spcAft>
                <a:spcPct val="0"/>
              </a:spcAft>
              <a:defRPr sz="2200">
                <a:solidFill>
                  <a:schemeClr val="tx1"/>
                </a:solidFill>
                <a:latin typeface="Calibri" pitchFamily="34" charset="0"/>
                <a:cs typeface="Arial" charset="0"/>
              </a:defRPr>
            </a:lvl9pPr>
          </a:lstStyle>
          <a:p>
            <a:pPr algn="ctr" eaLnBrk="1" hangingPunct="1"/>
            <a:r>
              <a:rPr lang="en-US" altLang="en-US" sz="1400" b="1" dirty="0">
                <a:solidFill>
                  <a:schemeClr val="tx1"/>
                </a:solidFill>
                <a:latin typeface="+mj-lt"/>
                <a:ea typeface="ＭＳ Ｐゴシック" pitchFamily="34" charset="-128"/>
              </a:rPr>
              <a:t>2021</a:t>
            </a:r>
          </a:p>
        </p:txBody>
      </p:sp>
      <p:cxnSp>
        <p:nvCxnSpPr>
          <p:cNvPr id="95" name="Straight Connector 94"/>
          <p:cNvCxnSpPr/>
          <p:nvPr userDrawn="1"/>
        </p:nvCxnSpPr>
        <p:spPr>
          <a:xfrm flipH="1">
            <a:off x="6325167"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H="1">
            <a:off x="695164" y="2854921"/>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H="1">
            <a:off x="6333405"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a:off x="703402" y="540685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27"/>
          <p:cNvSpPr>
            <a:spLocks noChangeArrowheads="1"/>
          </p:cNvSpPr>
          <p:nvPr userDrawn="1"/>
        </p:nvSpPr>
        <p:spPr bwMode="blackWhite">
          <a:xfrm>
            <a:off x="789577" y="1503150"/>
            <a:ext cx="109728" cy="109728"/>
          </a:xfrm>
          <a:prstGeom prst="rect">
            <a:avLst/>
          </a:prstGeom>
          <a:solidFill>
            <a:schemeClr val="accent1"/>
          </a:solidFill>
          <a:ln w="9525">
            <a:noFill/>
            <a:miter lim="800000"/>
            <a:headEnd/>
            <a:tailEnd/>
          </a:ln>
        </p:spPr>
        <p:txBody>
          <a:bodyPr wrap="none" anchor="ctr"/>
          <a:lstStyle/>
          <a:p>
            <a:pPr>
              <a:defRPr/>
            </a:pPr>
            <a:endParaRPr lang="en-US" sz="1800" kern="0" dirty="0">
              <a:solidFill>
                <a:srgbClr val="000000"/>
              </a:solidFill>
              <a:cs typeface="Arial" panose="020B0604020202020204" pitchFamily="34" charset="0"/>
            </a:endParaRPr>
          </a:p>
        </p:txBody>
      </p:sp>
      <p:sp>
        <p:nvSpPr>
          <p:cNvPr id="100" name="Freeform 28"/>
          <p:cNvSpPr>
            <a:spLocks noChangeAspect="1"/>
          </p:cNvSpPr>
          <p:nvPr userDrawn="1"/>
        </p:nvSpPr>
        <p:spPr bwMode="blackWhite">
          <a:xfrm rot="4200000">
            <a:off x="789672" y="1663196"/>
            <a:ext cx="109538" cy="109537"/>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6" y="0"/>
                </a:moveTo>
                <a:lnTo>
                  <a:pt x="144" y="96"/>
                </a:lnTo>
                <a:lnTo>
                  <a:pt x="48" y="144"/>
                </a:lnTo>
                <a:lnTo>
                  <a:pt x="0" y="48"/>
                </a:lnTo>
                <a:lnTo>
                  <a:pt x="96" y="0"/>
                </a:lnTo>
                <a:close/>
              </a:path>
            </a:pathLst>
          </a:custGeom>
          <a:solidFill>
            <a:srgbClr val="C00000"/>
          </a:solidFill>
          <a:ln w="9525">
            <a:noFill/>
            <a:round/>
            <a:headEnd/>
            <a:tailEnd/>
          </a:ln>
        </p:spPr>
        <p:txBody>
          <a:bodyPr rot="10800000" vert="eaVert"/>
          <a:lstStyle/>
          <a:p>
            <a:pPr>
              <a:defRPr/>
            </a:pPr>
            <a:endParaRPr lang="en-US" sz="800" b="1" kern="0" dirty="0">
              <a:solidFill>
                <a:srgbClr val="000000"/>
              </a:solidFill>
              <a:cs typeface="Arial" panose="020B0604020202020204" pitchFamily="34" charset="0"/>
            </a:endParaRPr>
          </a:p>
        </p:txBody>
      </p:sp>
      <p:sp>
        <p:nvSpPr>
          <p:cNvPr id="101" name="Text Box 26"/>
          <p:cNvSpPr txBox="1">
            <a:spLocks noChangeArrowheads="1"/>
          </p:cNvSpPr>
          <p:nvPr userDrawn="1"/>
        </p:nvSpPr>
        <p:spPr bwMode="blackWhite">
          <a:xfrm>
            <a:off x="926593" y="1420783"/>
            <a:ext cx="110032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eaLnBrk="0" hangingPunct="0">
              <a:defRPr sz="800" b="1">
                <a:solidFill>
                  <a:schemeClr val="bg1"/>
                </a:solidFill>
                <a:latin typeface="Arial" pitchFamily="34" charset="0"/>
                <a:cs typeface="Arial" pitchFamily="34" charset="0"/>
              </a:defRPr>
            </a:lvl1pPr>
            <a:lvl2pPr marL="742950" indent="-285750" eaLnBrk="0" hangingPunct="0">
              <a:defRPr sz="800" b="1">
                <a:solidFill>
                  <a:schemeClr val="bg1"/>
                </a:solidFill>
                <a:latin typeface="Arial" pitchFamily="34" charset="0"/>
                <a:cs typeface="Arial" pitchFamily="34" charset="0"/>
              </a:defRPr>
            </a:lvl2pPr>
            <a:lvl3pPr marL="1143000" indent="-228600" eaLnBrk="0" hangingPunct="0">
              <a:defRPr sz="800" b="1">
                <a:solidFill>
                  <a:schemeClr val="bg1"/>
                </a:solidFill>
                <a:latin typeface="Arial" pitchFamily="34" charset="0"/>
                <a:cs typeface="Arial" pitchFamily="34" charset="0"/>
              </a:defRPr>
            </a:lvl3pPr>
            <a:lvl4pPr marL="1600200" indent="-228600" eaLnBrk="0" hangingPunct="0">
              <a:defRPr sz="800" b="1">
                <a:solidFill>
                  <a:schemeClr val="bg1"/>
                </a:solidFill>
                <a:latin typeface="Arial" pitchFamily="34" charset="0"/>
                <a:cs typeface="Arial" pitchFamily="34" charset="0"/>
              </a:defRPr>
            </a:lvl4pPr>
            <a:lvl5pPr marL="2057400" indent="-228600" eaLnBrk="0" hangingPunct="0">
              <a:defRPr sz="8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8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8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8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800" b="1">
                <a:solidFill>
                  <a:schemeClr val="bg1"/>
                </a:solidFill>
                <a:latin typeface="Arial" pitchFamily="34" charset="0"/>
                <a:cs typeface="Arial" pitchFamily="34" charset="0"/>
              </a:defRPr>
            </a:lvl9pPr>
          </a:lstStyle>
          <a:p>
            <a:pPr eaLnBrk="1" hangingPunct="1">
              <a:defRPr/>
            </a:pPr>
            <a:r>
              <a:rPr lang="en-US" sz="1050" b="1" kern="0" dirty="0">
                <a:solidFill>
                  <a:schemeClr val="tx1"/>
                </a:solidFill>
                <a:latin typeface="+mj-lt"/>
              </a:rPr>
              <a:t>Plan</a:t>
            </a:r>
          </a:p>
          <a:p>
            <a:pPr eaLnBrk="1" hangingPunct="1">
              <a:defRPr/>
            </a:pPr>
            <a:r>
              <a:rPr lang="en-US" sz="1050" b="1" kern="0" dirty="0">
                <a:solidFill>
                  <a:schemeClr val="tx1"/>
                </a:solidFill>
                <a:latin typeface="+mj-lt"/>
              </a:rPr>
              <a:t>Forecast</a:t>
            </a:r>
          </a:p>
          <a:p>
            <a:pPr eaLnBrk="1" hangingPunct="1">
              <a:defRPr/>
            </a:pPr>
            <a:r>
              <a:rPr lang="en-US" sz="1050" b="1" kern="0" dirty="0">
                <a:solidFill>
                  <a:schemeClr val="tx1"/>
                </a:solidFill>
                <a:latin typeface="+mj-lt"/>
              </a:rPr>
              <a:t>Actual</a:t>
            </a:r>
          </a:p>
        </p:txBody>
      </p:sp>
      <p:sp>
        <p:nvSpPr>
          <p:cNvPr id="102" name="Oval 101"/>
          <p:cNvSpPr/>
          <p:nvPr userDrawn="1"/>
        </p:nvSpPr>
        <p:spPr>
          <a:xfrm>
            <a:off x="789577" y="1823053"/>
            <a:ext cx="109728" cy="109728"/>
          </a:xfrm>
          <a:prstGeom prst="ellipse">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600"/>
              </a:spcBef>
              <a:spcAft>
                <a:spcPts val="0"/>
              </a:spcAft>
              <a:buClrTx/>
              <a:buSzTx/>
              <a:buFontTx/>
              <a:buNone/>
              <a:tabLst/>
            </a:pPr>
            <a:endParaRPr kumimoji="0" lang="en-US" sz="1050" b="1" i="0" u="none" strike="noStrike" cap="none" spc="0" normalizeH="0" baseline="0" dirty="0">
              <a:ln>
                <a:noFill/>
              </a:ln>
              <a:solidFill>
                <a:srgbClr val="666A70"/>
              </a:solidFill>
              <a:effectLst/>
              <a:uFillTx/>
              <a:latin typeface="Arial" panose="020B0604020202020204" pitchFamily="34" charset="0"/>
              <a:ea typeface="Ford Antenna Cond Regular"/>
              <a:cs typeface="Arial" panose="020B0604020202020204" pitchFamily="34" charset="0"/>
              <a:sym typeface="Ford Antenna Cond Regular"/>
            </a:endParaRPr>
          </a:p>
        </p:txBody>
      </p:sp>
      <p:cxnSp>
        <p:nvCxnSpPr>
          <p:cNvPr id="103" name="Straight Connector 102"/>
          <p:cNvCxnSpPr/>
          <p:nvPr userDrawn="1"/>
        </p:nvCxnSpPr>
        <p:spPr>
          <a:xfrm flipH="1">
            <a:off x="6333405"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H="1">
            <a:off x="703402" y="1428127"/>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333405"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H="1">
            <a:off x="703402" y="3968316"/>
            <a:ext cx="51480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userDrawn="1"/>
        </p:nvSpPr>
        <p:spPr bwMode="auto">
          <a:xfrm>
            <a:off x="827774" y="6413710"/>
            <a:ext cx="2743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anose="020F0502020204030204" pitchFamily="34" charset="0"/>
              </a:defRPr>
            </a:lvl1pPr>
            <a:lvl2pPr marL="742950" indent="-285750">
              <a:defRPr sz="2200">
                <a:solidFill>
                  <a:schemeClr val="tx1"/>
                </a:solidFill>
                <a:latin typeface="Calibri" panose="020F0502020204030204" pitchFamily="34" charset="0"/>
              </a:defRPr>
            </a:lvl2pPr>
            <a:lvl3pPr marL="1143000" indent="-228600">
              <a:defRPr sz="2200">
                <a:solidFill>
                  <a:schemeClr val="tx1"/>
                </a:solidFill>
                <a:latin typeface="Calibri" panose="020F0502020204030204" pitchFamily="34" charset="0"/>
              </a:defRPr>
            </a:lvl3pPr>
            <a:lvl4pPr marL="1600200" indent="-228600">
              <a:defRPr sz="2200">
                <a:solidFill>
                  <a:schemeClr val="tx1"/>
                </a:solidFill>
                <a:latin typeface="Calibri" panose="020F0502020204030204" pitchFamily="34" charset="0"/>
              </a:defRPr>
            </a:lvl4pPr>
            <a:lvl5pPr marL="2057400" indent="-228600">
              <a:defRPr sz="2200">
                <a:solidFill>
                  <a:schemeClr val="tx1"/>
                </a:solidFill>
                <a:latin typeface="Calibri" panose="020F0502020204030204" pitchFamily="34" charset="0"/>
              </a:defRPr>
            </a:lvl5pPr>
            <a:lvl6pPr marL="2514600" indent="-228600" defTabSz="1087438" fontAlgn="base">
              <a:spcBef>
                <a:spcPct val="0"/>
              </a:spcBef>
              <a:spcAft>
                <a:spcPct val="0"/>
              </a:spcAft>
              <a:defRPr sz="2200">
                <a:solidFill>
                  <a:schemeClr val="tx1"/>
                </a:solidFill>
                <a:latin typeface="Calibri" panose="020F0502020204030204" pitchFamily="34" charset="0"/>
              </a:defRPr>
            </a:lvl6pPr>
            <a:lvl7pPr marL="2971800" indent="-228600" defTabSz="1087438" fontAlgn="base">
              <a:spcBef>
                <a:spcPct val="0"/>
              </a:spcBef>
              <a:spcAft>
                <a:spcPct val="0"/>
              </a:spcAft>
              <a:defRPr sz="2200">
                <a:solidFill>
                  <a:schemeClr val="tx1"/>
                </a:solidFill>
                <a:latin typeface="Calibri" panose="020F0502020204030204" pitchFamily="34" charset="0"/>
              </a:defRPr>
            </a:lvl7pPr>
            <a:lvl8pPr marL="3429000" indent="-228600" defTabSz="1087438" fontAlgn="base">
              <a:spcBef>
                <a:spcPct val="0"/>
              </a:spcBef>
              <a:spcAft>
                <a:spcPct val="0"/>
              </a:spcAft>
              <a:defRPr sz="2200">
                <a:solidFill>
                  <a:schemeClr val="tx1"/>
                </a:solidFill>
                <a:latin typeface="Calibri" panose="020F0502020204030204" pitchFamily="34" charset="0"/>
              </a:defRPr>
            </a:lvl8pPr>
            <a:lvl9pPr marL="3886200" indent="-228600" defTabSz="1087438" fontAlgn="base">
              <a:spcBef>
                <a:spcPct val="0"/>
              </a:spcBef>
              <a:spcAft>
                <a:spcPct val="0"/>
              </a:spcAft>
              <a:defRPr sz="2200">
                <a:solidFill>
                  <a:schemeClr val="tx1"/>
                </a:solidFill>
                <a:latin typeface="Calibri" panose="020F0502020204030204" pitchFamily="34" charset="0"/>
              </a:defRPr>
            </a:lvl9pPr>
          </a:lstStyle>
          <a:p>
            <a:pPr algn="l">
              <a:defRPr/>
            </a:pPr>
            <a:r>
              <a:rPr lang="en-US" altLang="en-US" sz="900" b="0" dirty="0">
                <a:solidFill>
                  <a:schemeClr val="bg1">
                    <a:lumMod val="50000"/>
                  </a:schemeClr>
                </a:solidFill>
                <a:latin typeface="Arial" panose="020B0604020202020204" pitchFamily="34" charset="0"/>
                <a:cs typeface="Arial" panose="020B0604020202020204" pitchFamily="34" charset="0"/>
              </a:rPr>
              <a:t>SECRET</a:t>
            </a:r>
          </a:p>
        </p:txBody>
      </p:sp>
      <p:sp>
        <p:nvSpPr>
          <p:cNvPr id="108" name="TextBox 3"/>
          <p:cNvSpPr txBox="1">
            <a:spLocks noChangeArrowheads="1"/>
          </p:cNvSpPr>
          <p:nvPr userDrawn="1"/>
        </p:nvSpPr>
        <p:spPr bwMode="auto">
          <a:xfrm>
            <a:off x="11512724" y="6413710"/>
            <a:ext cx="35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900" b="0">
                <a:solidFill>
                  <a:schemeClr val="bg1">
                    <a:lumMod val="50000"/>
                  </a:schemeClr>
                </a:solidFill>
                <a:latin typeface="Arial" panose="020B0604020202020204" pitchFamily="34" charset="0"/>
                <a:cs typeface="Arial" panose="020B0604020202020204" pitchFamily="34" charset="0"/>
              </a:defRPr>
            </a:lvl1pPr>
            <a:lvl2pPr marL="742950" indent="-285750">
              <a:defRPr sz="2200">
                <a:latin typeface="Calibri" panose="020F0502020204030204" pitchFamily="34" charset="0"/>
              </a:defRPr>
            </a:lvl2pPr>
            <a:lvl3pPr marL="1143000" indent="-228600">
              <a:defRPr sz="2200">
                <a:latin typeface="Calibri" panose="020F0502020204030204" pitchFamily="34" charset="0"/>
              </a:defRPr>
            </a:lvl3pPr>
            <a:lvl4pPr marL="1600200" indent="-228600">
              <a:defRPr sz="2200">
                <a:latin typeface="Calibri" panose="020F0502020204030204" pitchFamily="34" charset="0"/>
              </a:defRPr>
            </a:lvl4pPr>
            <a:lvl5pPr marL="2057400" indent="-228600">
              <a:defRPr sz="2200">
                <a:latin typeface="Calibri" panose="020F0502020204030204" pitchFamily="34" charset="0"/>
              </a:defRPr>
            </a:lvl5pPr>
            <a:lvl6pPr marL="2514600" indent="-228600" defTabSz="1087438" fontAlgn="base">
              <a:spcBef>
                <a:spcPct val="0"/>
              </a:spcBef>
              <a:spcAft>
                <a:spcPct val="0"/>
              </a:spcAft>
              <a:defRPr sz="2200">
                <a:latin typeface="Calibri" panose="020F0502020204030204" pitchFamily="34" charset="0"/>
              </a:defRPr>
            </a:lvl6pPr>
            <a:lvl7pPr marL="2971800" indent="-228600" defTabSz="1087438" fontAlgn="base">
              <a:spcBef>
                <a:spcPct val="0"/>
              </a:spcBef>
              <a:spcAft>
                <a:spcPct val="0"/>
              </a:spcAft>
              <a:defRPr sz="2200">
                <a:latin typeface="Calibri" panose="020F0502020204030204" pitchFamily="34" charset="0"/>
              </a:defRPr>
            </a:lvl7pPr>
            <a:lvl8pPr marL="3429000" indent="-228600" defTabSz="1087438" fontAlgn="base">
              <a:spcBef>
                <a:spcPct val="0"/>
              </a:spcBef>
              <a:spcAft>
                <a:spcPct val="0"/>
              </a:spcAft>
              <a:defRPr sz="2200">
                <a:latin typeface="Calibri" panose="020F0502020204030204" pitchFamily="34" charset="0"/>
              </a:defRPr>
            </a:lvl8pPr>
            <a:lvl9pPr marL="3886200" indent="-228600" defTabSz="1087438" fontAlgn="base">
              <a:spcBef>
                <a:spcPct val="0"/>
              </a:spcBef>
              <a:spcAft>
                <a:spcPct val="0"/>
              </a:spcAft>
              <a:defRPr sz="2200">
                <a:latin typeface="Calibri" panose="020F0502020204030204" pitchFamily="34" charset="0"/>
              </a:defRPr>
            </a:lvl9pPr>
          </a:lstStyle>
          <a:p>
            <a:pPr lvl="0" algn="r"/>
            <a:fld id="{BB8DB652-40BB-446A-A0D5-04B7B7569A42}" type="slidenum">
              <a:rPr lang="en-US" altLang="en-US" sz="1100" b="1" smtClean="0">
                <a:solidFill>
                  <a:schemeClr val="tx1"/>
                </a:solidFill>
              </a:rPr>
              <a:pPr lvl="0" algn="r"/>
              <a:t>‹#›</a:t>
            </a:fld>
            <a:endParaRPr lang="en-US" altLang="en-US" sz="1100" b="1" dirty="0">
              <a:solidFill>
                <a:schemeClr val="tx1"/>
              </a:solidFill>
            </a:endParaRPr>
          </a:p>
        </p:txBody>
      </p:sp>
      <p:pic>
        <p:nvPicPr>
          <p:cNvPr id="109" name="Picture 10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379" y="6397194"/>
            <a:ext cx="659596" cy="247348"/>
          </a:xfrm>
          <a:prstGeom prst="rect">
            <a:avLst/>
          </a:prstGeom>
        </p:spPr>
      </p:pic>
    </p:spTree>
    <p:extLst>
      <p:ext uri="{BB962C8B-B14F-4D97-AF65-F5344CB8AC3E}">
        <p14:creationId xmlns:p14="http://schemas.microsoft.com/office/powerpoint/2010/main" val="67092082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theme" Target="../theme/theme2.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 Id="rId3"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theme" Target="../theme/theme3.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8" Type="http://schemas.openxmlformats.org/officeDocument/2006/relationships/slideLayout" Target="../slideLayouts/slideLayout115.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1" Type="http://schemas.openxmlformats.org/officeDocument/2006/relationships/slideLayout" Target="../slideLayouts/slideLayout108.xml"/><Relationship Id="rId6"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449465"/>
      </p:ext>
    </p:extLst>
  </p:cSld>
  <p:clrMap bg1="lt1" tx1="dk1" bg2="lt2" tx2="dk2" accent1="accent1" accent2="accent2" accent3="accent3" accent4="accent4" accent5="accent5" accent6="accent6" hlink="hlink" folHlink="folHlink"/>
  <p:sldLayoutIdLst>
    <p:sldLayoutId id="2147488545" r:id="rId1"/>
    <p:sldLayoutId id="2147488549" r:id="rId2"/>
    <p:sldLayoutId id="2147488550" r:id="rId3"/>
    <p:sldLayoutId id="2147488551" r:id="rId4"/>
    <p:sldLayoutId id="2147488552" r:id="rId5"/>
    <p:sldLayoutId id="2147488555" r:id="rId6"/>
    <p:sldLayoutId id="2147488558" r:id="rId7"/>
    <p:sldLayoutId id="2147488559" r:id="rId8"/>
    <p:sldLayoutId id="2147488560" r:id="rId9"/>
    <p:sldLayoutId id="2147488561" r:id="rId10"/>
    <p:sldLayoutId id="2147488562" r:id="rId11"/>
    <p:sldLayoutId id="2147488563" r:id="rId12"/>
    <p:sldLayoutId id="2147488564" r:id="rId13"/>
    <p:sldLayoutId id="2147488565" r:id="rId14"/>
    <p:sldLayoutId id="2147488566" r:id="rId15"/>
    <p:sldLayoutId id="2147488567" r:id="rId16"/>
    <p:sldLayoutId id="2147488568" r:id="rId17"/>
    <p:sldLayoutId id="2147488569" r:id="rId18"/>
    <p:sldLayoutId id="2147488570" r:id="rId19"/>
    <p:sldLayoutId id="2147488571" r:id="rId20"/>
    <p:sldLayoutId id="2147488572" r:id="rId21"/>
    <p:sldLayoutId id="2147488573" r:id="rId22"/>
    <p:sldLayoutId id="2147488574" r:id="rId23"/>
    <p:sldLayoutId id="2147488575" r:id="rId24"/>
    <p:sldLayoutId id="2147488576" r:id="rId25"/>
    <p:sldLayoutId id="2147488577" r:id="rId26"/>
    <p:sldLayoutId id="2147488578" r:id="rId27"/>
    <p:sldLayoutId id="2147488579" r:id="rId28"/>
    <p:sldLayoutId id="2147488580" r:id="rId29"/>
    <p:sldLayoutId id="2147488581" r:id="rId30"/>
    <p:sldLayoutId id="2147488582" r:id="rId31"/>
    <p:sldLayoutId id="2147488583" r:id="rId32"/>
    <p:sldLayoutId id="2147488584" r:id="rId33"/>
    <p:sldLayoutId id="2147488585" r:id="rId34"/>
    <p:sldLayoutId id="2147488586" r:id="rId35"/>
    <p:sldLayoutId id="2147488587" r:id="rId36"/>
    <p:sldLayoutId id="2147488588" r:id="rId37"/>
    <p:sldLayoutId id="2147488589" r:id="rId38"/>
    <p:sldLayoutId id="2147488590" r:id="rId39"/>
    <p:sldLayoutId id="2147488591" r:id="rId40"/>
    <p:sldLayoutId id="2147488592" r:id="rId41"/>
    <p:sldLayoutId id="2147488593" r:id="rId42"/>
    <p:sldLayoutId id="2147488594" r:id="rId43"/>
    <p:sldLayoutId id="2147488595" r:id="rId44"/>
    <p:sldLayoutId id="2147488596" r:id="rId45"/>
    <p:sldLayoutId id="2147488597" r:id="rId46"/>
    <p:sldLayoutId id="2147488598" r:id="rId47"/>
    <p:sldLayoutId id="2147488599" r:id="rId48"/>
    <p:sldLayoutId id="2147488600" r:id="rId49"/>
    <p:sldLayoutId id="2147488601" r:id="rId50"/>
    <p:sldLayoutId id="2147488602" r:id="rId51"/>
    <p:sldLayoutId id="2147488603" r:id="rId52"/>
    <p:sldLayoutId id="2147488604" r:id="rId53"/>
    <p:sldLayoutId id="2147488605" r:id="rId54"/>
    <p:sldLayoutId id="2147488606" r:id="rId55"/>
    <p:sldLayoutId id="2147488608" r:id="rId56"/>
    <p:sldLayoutId id="2147488609" r:id="rId57"/>
    <p:sldLayoutId id="2147488610" r:id="rId58"/>
    <p:sldLayoutId id="2147488611" r:id="rId59"/>
    <p:sldLayoutId id="2147488612" r:id="rId60"/>
    <p:sldLayoutId id="2147488613" r:id="rId61"/>
    <p:sldLayoutId id="2147488614" r:id="rId62"/>
    <p:sldLayoutId id="2147488615" r:id="rId63"/>
    <p:sldLayoutId id="2147488616" r:id="rId64"/>
    <p:sldLayoutId id="2147488617" r:id="rId65"/>
    <p:sldLayoutId id="2147488618" r:id="rId66"/>
    <p:sldLayoutId id="2147488619" r:id="rId67"/>
    <p:sldLayoutId id="2147488710" r:id="rId68"/>
    <p:sldLayoutId id="2147488727" r:id="rId69"/>
    <p:sldLayoutId id="2147488732" r:id="rId7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481698"/>
      </p:ext>
    </p:extLst>
  </p:cSld>
  <p:clrMap bg1="lt1" tx1="dk1" bg2="lt2" tx2="dk2" accent1="accent1" accent2="accent2" accent3="accent3" accent4="accent4" accent5="accent5" accent6="accent6" hlink="hlink" folHlink="folHlink"/>
  <p:sldLayoutIdLst>
    <p:sldLayoutId id="2147488622" r:id="rId1"/>
    <p:sldLayoutId id="2147488623" r:id="rId2"/>
    <p:sldLayoutId id="2147488624" r:id="rId3"/>
    <p:sldLayoutId id="2147488625" r:id="rId4"/>
    <p:sldLayoutId id="2147488626" r:id="rId5"/>
    <p:sldLayoutId id="2147488627" r:id="rId6"/>
    <p:sldLayoutId id="2147488628" r:id="rId7"/>
    <p:sldLayoutId id="2147488629" r:id="rId8"/>
    <p:sldLayoutId id="2147488630" r:id="rId9"/>
    <p:sldLayoutId id="2147488631" r:id="rId10"/>
    <p:sldLayoutId id="2147488632" r:id="rId11"/>
    <p:sldLayoutId id="2147488633" r:id="rId12"/>
    <p:sldLayoutId id="2147488634" r:id="rId13"/>
    <p:sldLayoutId id="2147488635" r:id="rId14"/>
    <p:sldLayoutId id="2147488636" r:id="rId15"/>
    <p:sldLayoutId id="2147488637" r:id="rId16"/>
    <p:sldLayoutId id="2147488638" r:id="rId17"/>
    <p:sldLayoutId id="2147488639" r:id="rId18"/>
    <p:sldLayoutId id="2147488640" r:id="rId19"/>
    <p:sldLayoutId id="2147488641" r:id="rId20"/>
    <p:sldLayoutId id="2147488642" r:id="rId21"/>
    <p:sldLayoutId id="2147488643" r:id="rId22"/>
    <p:sldLayoutId id="2147488644" r:id="rId23"/>
    <p:sldLayoutId id="2147488645" r:id="rId24"/>
    <p:sldLayoutId id="2147488646" r:id="rId25"/>
    <p:sldLayoutId id="2147488647" r:id="rId26"/>
    <p:sldLayoutId id="2147488648" r:id="rId27"/>
    <p:sldLayoutId id="2147488649" r:id="rId28"/>
    <p:sldLayoutId id="2147488650" r:id="rId29"/>
    <p:sldLayoutId id="2147488651" r:id="rId30"/>
    <p:sldLayoutId id="2147488652" r:id="rId31"/>
    <p:sldLayoutId id="2147488653" r:id="rId32"/>
    <p:sldLayoutId id="2147488654" r:id="rId33"/>
    <p:sldLayoutId id="2147488655" r:id="rId34"/>
    <p:sldLayoutId id="2147488656" r:id="rId35"/>
    <p:sldLayoutId id="2147488657" r:id="rId36"/>
    <p:sldLayoutId id="2147488658"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306907"/>
      </p:ext>
    </p:extLst>
  </p:cSld>
  <p:clrMap bg1="lt1" tx1="dk1" bg2="lt2" tx2="dk2" accent1="accent1" accent2="accent2" accent3="accent3" accent4="accent4" accent5="accent5" accent6="accent6" hlink="hlink" folHlink="folHlink"/>
  <p:sldLayoutIdLst>
    <p:sldLayoutId id="2147488661" r:id="rId1"/>
    <p:sldLayoutId id="2147488662" r:id="rId2"/>
    <p:sldLayoutId id="2147488663" r:id="rId3"/>
    <p:sldLayoutId id="2147488664" r:id="rId4"/>
    <p:sldLayoutId id="2147488665" r:id="rId5"/>
    <p:sldLayoutId id="2147488666" r:id="rId6"/>
    <p:sldLayoutId id="2147488667" r:id="rId7"/>
    <p:sldLayoutId id="2147488668" r:id="rId8"/>
    <p:sldLayoutId id="2147488669" r:id="rId9"/>
    <p:sldLayoutId id="2147488670" r:id="rId10"/>
    <p:sldLayoutId id="2147488671" r:id="rId11"/>
    <p:sldLayoutId id="2147488672" r:id="rId12"/>
    <p:sldLayoutId id="2147488673" r:id="rId13"/>
    <p:sldLayoutId id="2147488674" r:id="rId14"/>
    <p:sldLayoutId id="2147488675" r:id="rId15"/>
    <p:sldLayoutId id="2147488676" r:id="rId16"/>
    <p:sldLayoutId id="2147488677" r:id="rId17"/>
    <p:sldLayoutId id="2147488678" r:id="rId18"/>
    <p:sldLayoutId id="2147488679" r:id="rId19"/>
    <p:sldLayoutId id="2147488680" r:id="rId20"/>
    <p:sldLayoutId id="2147488681" r:id="rId21"/>
    <p:sldLayoutId id="2147488682" r:id="rId22"/>
    <p:sldLayoutId id="2147488683" r:id="rId23"/>
    <p:sldLayoutId id="2147488684" r:id="rId24"/>
    <p:sldLayoutId id="2147488685" r:id="rId25"/>
    <p:sldLayoutId id="2147488686" r:id="rId26"/>
    <p:sldLayoutId id="2147488687" r:id="rId27"/>
    <p:sldLayoutId id="2147488688" r:id="rId28"/>
    <p:sldLayoutId id="2147488689" r:id="rId29"/>
    <p:sldLayoutId id="2147488690" r:id="rId30"/>
    <p:sldLayoutId id="2147488691" r:id="rId31"/>
    <p:sldLayoutId id="2147488692" r:id="rId32"/>
    <p:sldLayoutId id="2147488693" r:id="rId33"/>
    <p:sldLayoutId id="2147488694" r:id="rId34"/>
    <p:sldLayoutId id="2147488695" r:id="rId35"/>
    <p:sldLayoutId id="2147488696" r:id="rId36"/>
    <p:sldLayoutId id="2147488697" r:id="rId37"/>
    <p:sldLayoutId id="2147488698" r:id="rId38"/>
    <p:sldLayoutId id="2147488699" r:id="rId39"/>
    <p:sldLayoutId id="2147488700" r:id="rId40"/>
    <p:sldLayoutId id="2147488701" r:id="rId41"/>
    <p:sldLayoutId id="2147488702" r:id="rId42"/>
    <p:sldLayoutId id="2147488703" r:id="rId43"/>
    <p:sldLayoutId id="2147488704" r:id="rId44"/>
    <p:sldLayoutId id="2147488705" r:id="rId45"/>
    <p:sldLayoutId id="2147488706" r:id="rId46"/>
    <p:sldLayoutId id="2147488707" r:id="rId47"/>
    <p:sldLayoutId id="2147488708" r:id="rId48"/>
    <p:sldLayoutId id="214748870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2.gif"/></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47.jpe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1778" y="3912730"/>
            <a:ext cx="6492240" cy="640080"/>
          </a:xfrm>
        </p:spPr>
        <p:txBody>
          <a:bodyPr/>
          <a:lstStyle/>
          <a:p>
            <a:pPr algn="ctr"/>
            <a:r>
              <a:rPr lang="en-US" dirty="0"/>
              <a:t>Return To Work Re-Integration Plan</a:t>
            </a:r>
            <a:br>
              <a:rPr lang="en-US" dirty="0"/>
            </a:br>
            <a:br>
              <a:rPr lang="en-US" dirty="0"/>
            </a:br>
            <a:br>
              <a:rPr lang="en-US" dirty="0"/>
            </a:br>
            <a:r>
              <a:rPr lang="en-US" dirty="0"/>
              <a:t>Training Presentation</a:t>
            </a:r>
          </a:p>
        </p:txBody>
      </p:sp>
    </p:spTree>
    <p:extLst>
      <p:ext uri="{BB962C8B-B14F-4D97-AF65-F5344CB8AC3E}">
        <p14:creationId xmlns:p14="http://schemas.microsoft.com/office/powerpoint/2010/main" val="244131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7055" y="2732241"/>
            <a:ext cx="6400800" cy="640080"/>
          </a:xfrm>
        </p:spPr>
        <p:txBody>
          <a:bodyPr/>
          <a:lstStyle/>
          <a:p>
            <a:r>
              <a:rPr lang="en-US" dirty="0"/>
              <a:t>What Will Happen When Returning</a:t>
            </a:r>
          </a:p>
        </p:txBody>
      </p:sp>
      <p:pic>
        <p:nvPicPr>
          <p:cNvPr id="7" name="Picture 6">
            <a:extLst>
              <a:ext uri="{FF2B5EF4-FFF2-40B4-BE49-F238E27FC236}">
                <a16:creationId xmlns:a16="http://schemas.microsoft.com/office/drawing/2014/main" id="{386CFCC2-1D55-441F-B409-12CAE49BB0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7055" y="3372321"/>
            <a:ext cx="6400800" cy="3416241"/>
          </a:xfrm>
          <a:prstGeom prst="rect">
            <a:avLst/>
          </a:prstGeom>
        </p:spPr>
      </p:pic>
    </p:spTree>
    <p:extLst>
      <p:ext uri="{BB962C8B-B14F-4D97-AF65-F5344CB8AC3E}">
        <p14:creationId xmlns:p14="http://schemas.microsoft.com/office/powerpoint/2010/main" val="116101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Return to Work Message</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7315200" cy="5029200"/>
          </a:xfrm>
        </p:spPr>
        <p:txBody>
          <a:bodyPr/>
          <a:lstStyle/>
          <a:p>
            <a:pPr marL="0" indent="0">
              <a:spcAft>
                <a:spcPts val="600"/>
              </a:spcAft>
              <a:buNone/>
            </a:pPr>
            <a:r>
              <a:rPr lang="en-US" b="0" dirty="0"/>
              <a:t>Prior to re-integration employees will receive communication from leadership.  This will consist of a letter from CAO/Clerk, memo from the Joint Health and Safety Committee and additional information will be sent to all employee’s homes</a:t>
            </a:r>
          </a:p>
          <a:p>
            <a:pPr marL="0" indent="0">
              <a:spcAft>
                <a:spcPts val="600"/>
              </a:spcAft>
              <a:buNone/>
            </a:pPr>
            <a:endParaRPr lang="en-US" b="0" dirty="0"/>
          </a:p>
          <a:p>
            <a:pPr marL="0" indent="0">
              <a:spcAft>
                <a:spcPts val="600"/>
              </a:spcAft>
              <a:buNone/>
            </a:pPr>
            <a:r>
              <a:rPr lang="en-US" b="0" dirty="0"/>
              <a:t>Return to Work Message to include:</a:t>
            </a:r>
          </a:p>
          <a:p>
            <a:pPr lvl="1">
              <a:spcAft>
                <a:spcPts val="600"/>
              </a:spcAft>
              <a:buFont typeface="Arial" panose="020B0604020202020204" pitchFamily="34" charset="0"/>
              <a:buChar char="•"/>
            </a:pPr>
            <a:r>
              <a:rPr lang="en-US" b="0" dirty="0"/>
              <a:t>What Happened While You Were Away</a:t>
            </a:r>
          </a:p>
          <a:p>
            <a:pPr lvl="1">
              <a:spcAft>
                <a:spcPts val="600"/>
              </a:spcAft>
              <a:buFont typeface="Arial" panose="020B0604020202020204" pitchFamily="34" charset="0"/>
              <a:buChar char="•"/>
            </a:pPr>
            <a:r>
              <a:rPr lang="en-US" b="0" dirty="0"/>
              <a:t>What We Can Do Together When Returning</a:t>
            </a:r>
          </a:p>
          <a:p>
            <a:pPr lvl="1">
              <a:spcAft>
                <a:spcPts val="600"/>
              </a:spcAft>
              <a:buFont typeface="Arial" panose="020B0604020202020204" pitchFamily="34" charset="0"/>
              <a:buChar char="•"/>
            </a:pPr>
            <a:r>
              <a:rPr lang="en-US" b="0" dirty="0"/>
              <a:t>Importance of Working Together To Be Safe And Successful</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5" name="Picture 4">
            <a:extLst>
              <a:ext uri="{FF2B5EF4-FFF2-40B4-BE49-F238E27FC236}">
                <a16:creationId xmlns:a16="http://schemas.microsoft.com/office/drawing/2014/main" id="{779F4DD1-82C2-4B27-976E-A4F4C6509E01}"/>
              </a:ext>
            </a:extLst>
          </p:cNvPr>
          <p:cNvPicPr>
            <a:picLocks noChangeAspect="1"/>
          </p:cNvPicPr>
          <p:nvPr/>
        </p:nvPicPr>
        <p:blipFill rotWithShape="1">
          <a:blip r:embed="rId3">
            <a:extLst>
              <a:ext uri="{28A0092B-C50C-407E-A947-70E740481C1C}">
                <a14:useLocalDpi xmlns:a14="http://schemas.microsoft.com/office/drawing/2010/main" val="0"/>
              </a:ext>
            </a:extLst>
          </a:blip>
          <a:srcRect t="31348" b="31348"/>
          <a:stretch/>
        </p:blipFill>
        <p:spPr>
          <a:xfrm>
            <a:off x="7643384" y="2910741"/>
            <a:ext cx="4548616" cy="1036517"/>
          </a:xfrm>
          <a:prstGeom prst="rect">
            <a:avLst/>
          </a:prstGeom>
        </p:spPr>
      </p:pic>
    </p:spTree>
    <p:extLst>
      <p:ext uri="{BB962C8B-B14F-4D97-AF65-F5344CB8AC3E}">
        <p14:creationId xmlns:p14="http://schemas.microsoft.com/office/powerpoint/2010/main" val="291741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D724-41B0-4450-A0F7-108D12350C19}"/>
              </a:ext>
            </a:extLst>
          </p:cNvPr>
          <p:cNvSpPr>
            <a:spLocks noGrp="1"/>
          </p:cNvSpPr>
          <p:nvPr>
            <p:ph type="title"/>
          </p:nvPr>
        </p:nvSpPr>
        <p:spPr>
          <a:xfrm>
            <a:off x="365154" y="124700"/>
            <a:ext cx="10835640" cy="502920"/>
          </a:xfrm>
        </p:spPr>
        <p:txBody>
          <a:bodyPr/>
          <a:lstStyle/>
          <a:p>
            <a:r>
              <a:rPr lang="en-US" sz="3200" dirty="0"/>
              <a:t>Employee Return To Work – </a:t>
            </a:r>
            <a:r>
              <a:rPr lang="en-US" sz="3200" dirty="0">
                <a:solidFill>
                  <a:srgbClr val="FF0000"/>
                </a:solidFill>
              </a:rPr>
              <a:t>3 Step Process</a:t>
            </a:r>
          </a:p>
        </p:txBody>
      </p:sp>
      <p:sp>
        <p:nvSpPr>
          <p:cNvPr id="23" name="TextBox 22">
            <a:extLst>
              <a:ext uri="{FF2B5EF4-FFF2-40B4-BE49-F238E27FC236}">
                <a16:creationId xmlns:a16="http://schemas.microsoft.com/office/drawing/2014/main" id="{8DC28939-7341-4F4A-B118-FF9C379930FC}"/>
              </a:ext>
            </a:extLst>
          </p:cNvPr>
          <p:cNvSpPr txBox="1"/>
          <p:nvPr/>
        </p:nvSpPr>
        <p:spPr>
          <a:xfrm>
            <a:off x="979730" y="3475057"/>
            <a:ext cx="2452682"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rgbClr val="00264E"/>
                </a:solidFill>
                <a:latin typeface="Arial" panose="020B0604020202020204"/>
              </a:rPr>
              <a:t>Self </a:t>
            </a:r>
            <a:r>
              <a:rPr kumimoji="0" lang="en-US" sz="2000" b="1" u="none" strike="noStrike" kern="1200" cap="none" spc="0" normalizeH="0" baseline="0" noProof="0" dirty="0">
                <a:ln>
                  <a:noFill/>
                </a:ln>
                <a:solidFill>
                  <a:srgbClr val="00264E"/>
                </a:solidFill>
                <a:effectLst/>
                <a:uLnTx/>
                <a:uFillTx/>
                <a:latin typeface="Arial" panose="020B0604020202020204"/>
                <a:ea typeface="+mn-ea"/>
                <a:cs typeface="+mn-cs"/>
              </a:rPr>
              <a:t>Certification</a:t>
            </a:r>
          </a:p>
        </p:txBody>
      </p:sp>
      <p:sp>
        <p:nvSpPr>
          <p:cNvPr id="38" name="TextBox 37">
            <a:extLst>
              <a:ext uri="{FF2B5EF4-FFF2-40B4-BE49-F238E27FC236}">
                <a16:creationId xmlns:a16="http://schemas.microsoft.com/office/drawing/2014/main" id="{B4650D7A-1D77-432E-9D3C-85F0A2E1DFE5}"/>
              </a:ext>
            </a:extLst>
          </p:cNvPr>
          <p:cNvSpPr txBox="1"/>
          <p:nvPr/>
        </p:nvSpPr>
        <p:spPr>
          <a:xfrm>
            <a:off x="5693766" y="3355503"/>
            <a:ext cx="20618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64E"/>
                </a:solidFill>
                <a:latin typeface="Arial" panose="020B0604020202020204"/>
              </a:rPr>
              <a:t>Temperature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64E"/>
                </a:solidFill>
                <a:latin typeface="Arial" panose="020B0604020202020204"/>
              </a:rPr>
              <a:t>Check</a:t>
            </a:r>
          </a:p>
        </p:txBody>
      </p:sp>
      <p:sp>
        <p:nvSpPr>
          <p:cNvPr id="39" name="TextBox 38">
            <a:extLst>
              <a:ext uri="{FF2B5EF4-FFF2-40B4-BE49-F238E27FC236}">
                <a16:creationId xmlns:a16="http://schemas.microsoft.com/office/drawing/2014/main" id="{D5474E2D-B192-499D-9DC9-1F3A1CCE61DC}"/>
              </a:ext>
            </a:extLst>
          </p:cNvPr>
          <p:cNvSpPr txBox="1"/>
          <p:nvPr/>
        </p:nvSpPr>
        <p:spPr>
          <a:xfrm>
            <a:off x="9715500" y="3355503"/>
            <a:ext cx="231916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264E"/>
                </a:solidFill>
                <a:latin typeface="Arial" panose="020B0604020202020204"/>
              </a:rPr>
              <a:t>Face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00264E"/>
                </a:solidFill>
                <a:effectLst/>
                <a:uLnTx/>
                <a:uFillTx/>
                <a:latin typeface="Arial" panose="020B0604020202020204"/>
                <a:ea typeface="+mn-ea"/>
                <a:cs typeface="+mn-cs"/>
              </a:rPr>
              <a:t>Mask if can’t maintain 6 feet distance</a:t>
            </a:r>
          </a:p>
        </p:txBody>
      </p:sp>
      <p:pic>
        <p:nvPicPr>
          <p:cNvPr id="22" name="Picture 21">
            <a:extLst>
              <a:ext uri="{FF2B5EF4-FFF2-40B4-BE49-F238E27FC236}">
                <a16:creationId xmlns:a16="http://schemas.microsoft.com/office/drawing/2014/main" id="{337F54DF-994E-49AF-BC1A-D72538A332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8084" y="1662739"/>
            <a:ext cx="1720205" cy="1720205"/>
          </a:xfrm>
          <a:prstGeom prst="rect">
            <a:avLst/>
          </a:prstGeom>
        </p:spPr>
      </p:pic>
      <p:pic>
        <p:nvPicPr>
          <p:cNvPr id="28" name="Picture 27">
            <a:extLst>
              <a:ext uri="{FF2B5EF4-FFF2-40B4-BE49-F238E27FC236}">
                <a16:creationId xmlns:a16="http://schemas.microsoft.com/office/drawing/2014/main" id="{4F50BC01-6A13-41DB-9C8B-B626A0D47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6816" y="1609816"/>
            <a:ext cx="1769669" cy="1773128"/>
          </a:xfrm>
          <a:prstGeom prst="rect">
            <a:avLst/>
          </a:prstGeom>
        </p:spPr>
      </p:pic>
      <p:pic>
        <p:nvPicPr>
          <p:cNvPr id="29" name="Picture 28">
            <a:extLst>
              <a:ext uri="{FF2B5EF4-FFF2-40B4-BE49-F238E27FC236}">
                <a16:creationId xmlns:a16="http://schemas.microsoft.com/office/drawing/2014/main" id="{842C8864-AEE8-40BD-8D14-208C3F0CCE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5018" y="1405088"/>
            <a:ext cx="1975489" cy="1900755"/>
          </a:xfrm>
          <a:prstGeom prst="rect">
            <a:avLst/>
          </a:prstGeom>
        </p:spPr>
      </p:pic>
      <p:pic>
        <p:nvPicPr>
          <p:cNvPr id="30" name="Picture 29">
            <a:extLst>
              <a:ext uri="{FF2B5EF4-FFF2-40B4-BE49-F238E27FC236}">
                <a16:creationId xmlns:a16="http://schemas.microsoft.com/office/drawing/2014/main" id="{2B903C3E-DC65-4F45-8BB2-AFAE8A256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5105" y="4400854"/>
            <a:ext cx="2162625" cy="2173000"/>
          </a:xfrm>
          <a:prstGeom prst="rect">
            <a:avLst/>
          </a:prstGeom>
        </p:spPr>
      </p:pic>
      <p:pic>
        <p:nvPicPr>
          <p:cNvPr id="31" name="Picture 30">
            <a:extLst>
              <a:ext uri="{FF2B5EF4-FFF2-40B4-BE49-F238E27FC236}">
                <a16:creationId xmlns:a16="http://schemas.microsoft.com/office/drawing/2014/main" id="{8F5C978C-CFE6-4BCC-AD5F-E0D9DC3163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18186" y="1960919"/>
            <a:ext cx="1126051" cy="1143795"/>
          </a:xfrm>
          <a:prstGeom prst="rect">
            <a:avLst/>
          </a:prstGeom>
        </p:spPr>
      </p:pic>
      <p:pic>
        <p:nvPicPr>
          <p:cNvPr id="34" name="Picture 33">
            <a:extLst>
              <a:ext uri="{FF2B5EF4-FFF2-40B4-BE49-F238E27FC236}">
                <a16:creationId xmlns:a16="http://schemas.microsoft.com/office/drawing/2014/main" id="{FDEBF254-0717-4E85-B82F-617B551AF1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76982" y="1793017"/>
            <a:ext cx="1494504" cy="1479600"/>
          </a:xfrm>
          <a:prstGeom prst="rect">
            <a:avLst/>
          </a:prstGeom>
        </p:spPr>
      </p:pic>
      <p:pic>
        <p:nvPicPr>
          <p:cNvPr id="36" name="Picture 35">
            <a:extLst>
              <a:ext uri="{FF2B5EF4-FFF2-40B4-BE49-F238E27FC236}">
                <a16:creationId xmlns:a16="http://schemas.microsoft.com/office/drawing/2014/main" id="{55DCA8EB-F956-4F15-99AF-AC40D9A2CF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96146" y="5082546"/>
            <a:ext cx="1448091" cy="1433650"/>
          </a:xfrm>
          <a:prstGeom prst="rect">
            <a:avLst/>
          </a:prstGeom>
        </p:spPr>
      </p:pic>
      <p:sp>
        <p:nvSpPr>
          <p:cNvPr id="37" name="TextBox 36">
            <a:extLst>
              <a:ext uri="{FF2B5EF4-FFF2-40B4-BE49-F238E27FC236}">
                <a16:creationId xmlns:a16="http://schemas.microsoft.com/office/drawing/2014/main" id="{546D2265-BE8F-440B-8B52-00BC1AD79E2D}"/>
              </a:ext>
            </a:extLst>
          </p:cNvPr>
          <p:cNvSpPr txBox="1"/>
          <p:nvPr/>
        </p:nvSpPr>
        <p:spPr>
          <a:xfrm>
            <a:off x="2771484" y="5639169"/>
            <a:ext cx="17841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rial" panose="020B0604020202020204"/>
              </a:rPr>
              <a:t>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rial" panose="020B0604020202020204"/>
              </a:rPr>
              <a:t>To Work</a:t>
            </a:r>
            <a:endParaRPr kumimoji="0" lang="en-US" sz="2400" b="1" u="none" strike="noStrike" kern="1200" cap="none" spc="0" normalizeH="0" baseline="0" noProof="0" dirty="0">
              <a:ln>
                <a:noFill/>
              </a:ln>
              <a:solidFill>
                <a:srgbClr val="00B050"/>
              </a:solidFill>
              <a:effectLst/>
              <a:uLnTx/>
              <a:uFillTx/>
              <a:latin typeface="Arial" panose="020B0604020202020204"/>
            </a:endParaRPr>
          </a:p>
        </p:txBody>
      </p:sp>
      <p:sp>
        <p:nvSpPr>
          <p:cNvPr id="5" name="Oval 4">
            <a:extLst>
              <a:ext uri="{FF2B5EF4-FFF2-40B4-BE49-F238E27FC236}">
                <a16:creationId xmlns:a16="http://schemas.microsoft.com/office/drawing/2014/main" id="{4AADED42-4BFC-4905-9C1F-E9F11C6433FF}"/>
              </a:ext>
            </a:extLst>
          </p:cNvPr>
          <p:cNvSpPr/>
          <p:nvPr/>
        </p:nvSpPr>
        <p:spPr>
          <a:xfrm>
            <a:off x="335988" y="3305843"/>
            <a:ext cx="643742" cy="6414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05ABA94-B89C-43C6-B973-A778D541BC87}"/>
              </a:ext>
            </a:extLst>
          </p:cNvPr>
          <p:cNvSpPr txBox="1"/>
          <p:nvPr/>
        </p:nvSpPr>
        <p:spPr>
          <a:xfrm>
            <a:off x="394806" y="3272617"/>
            <a:ext cx="526106" cy="707886"/>
          </a:xfrm>
          <a:prstGeom prst="rect">
            <a:avLst/>
          </a:prstGeom>
          <a:noFill/>
        </p:spPr>
        <p:txBody>
          <a:bodyPr wrap="square" rtlCol="0">
            <a:spAutoFit/>
          </a:bodyPr>
          <a:lstStyle/>
          <a:p>
            <a:pPr algn="ctr"/>
            <a:r>
              <a:rPr lang="en-US" sz="4000" i="0" dirty="0">
                <a:solidFill>
                  <a:schemeClr val="bg1"/>
                </a:solidFill>
                <a:latin typeface="Arial Black" panose="020B0A04020102020204" pitchFamily="34" charset="0"/>
              </a:rPr>
              <a:t>1</a:t>
            </a:r>
          </a:p>
        </p:txBody>
      </p:sp>
      <p:sp>
        <p:nvSpPr>
          <p:cNvPr id="42" name="Oval 41">
            <a:extLst>
              <a:ext uri="{FF2B5EF4-FFF2-40B4-BE49-F238E27FC236}">
                <a16:creationId xmlns:a16="http://schemas.microsoft.com/office/drawing/2014/main" id="{93F61111-9DCE-40F7-9840-B9161DC8B2E3}"/>
              </a:ext>
            </a:extLst>
          </p:cNvPr>
          <p:cNvSpPr/>
          <p:nvPr/>
        </p:nvSpPr>
        <p:spPr>
          <a:xfrm>
            <a:off x="5209136" y="3355503"/>
            <a:ext cx="643742" cy="6414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FE4A324-C19B-483A-B564-0C9930B41CFC}"/>
              </a:ext>
            </a:extLst>
          </p:cNvPr>
          <p:cNvSpPr txBox="1"/>
          <p:nvPr/>
        </p:nvSpPr>
        <p:spPr>
          <a:xfrm>
            <a:off x="5267954" y="3322277"/>
            <a:ext cx="526106" cy="707886"/>
          </a:xfrm>
          <a:prstGeom prst="rect">
            <a:avLst/>
          </a:prstGeom>
          <a:noFill/>
        </p:spPr>
        <p:txBody>
          <a:bodyPr wrap="none" rtlCol="0">
            <a:spAutoFit/>
          </a:bodyPr>
          <a:lstStyle/>
          <a:p>
            <a:r>
              <a:rPr lang="en-US" sz="4000" i="0" dirty="0">
                <a:solidFill>
                  <a:schemeClr val="bg1"/>
                </a:solidFill>
                <a:latin typeface="Arial Black" panose="020B0A04020102020204" pitchFamily="34" charset="0"/>
              </a:rPr>
              <a:t>2</a:t>
            </a:r>
          </a:p>
        </p:txBody>
      </p:sp>
      <p:pic>
        <p:nvPicPr>
          <p:cNvPr id="45" name="Picture 44">
            <a:extLst>
              <a:ext uri="{FF2B5EF4-FFF2-40B4-BE49-F238E27FC236}">
                <a16:creationId xmlns:a16="http://schemas.microsoft.com/office/drawing/2014/main" id="{90D8706A-26B2-4F34-AFFE-C7F4D64BCC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20256" y="1864299"/>
            <a:ext cx="1221172" cy="1240415"/>
          </a:xfrm>
          <a:prstGeom prst="rect">
            <a:avLst/>
          </a:prstGeom>
        </p:spPr>
      </p:pic>
      <p:sp>
        <p:nvSpPr>
          <p:cNvPr id="46" name="Oval 45">
            <a:extLst>
              <a:ext uri="{FF2B5EF4-FFF2-40B4-BE49-F238E27FC236}">
                <a16:creationId xmlns:a16="http://schemas.microsoft.com/office/drawing/2014/main" id="{247B50C1-6CF2-4F04-BC08-293FFAF8C968}"/>
              </a:ext>
            </a:extLst>
          </p:cNvPr>
          <p:cNvSpPr/>
          <p:nvPr/>
        </p:nvSpPr>
        <p:spPr>
          <a:xfrm>
            <a:off x="9256200" y="3402105"/>
            <a:ext cx="643742" cy="6414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E1E958B9-7A88-41AD-8A96-F442991AB7BB}"/>
              </a:ext>
            </a:extLst>
          </p:cNvPr>
          <p:cNvSpPr txBox="1"/>
          <p:nvPr/>
        </p:nvSpPr>
        <p:spPr>
          <a:xfrm>
            <a:off x="9313350" y="3387929"/>
            <a:ext cx="643742" cy="707886"/>
          </a:xfrm>
          <a:prstGeom prst="rect">
            <a:avLst/>
          </a:prstGeom>
          <a:noFill/>
        </p:spPr>
        <p:txBody>
          <a:bodyPr wrap="square" rtlCol="0">
            <a:spAutoFit/>
          </a:bodyPr>
          <a:lstStyle/>
          <a:p>
            <a:r>
              <a:rPr lang="en-US" sz="4000" i="0" dirty="0">
                <a:solidFill>
                  <a:schemeClr val="bg1"/>
                </a:solidFill>
                <a:latin typeface="Arial Black" panose="020B0A04020102020204" pitchFamily="34" charset="0"/>
              </a:rPr>
              <a:t>3</a:t>
            </a:r>
          </a:p>
        </p:txBody>
      </p:sp>
    </p:spTree>
    <p:extLst>
      <p:ext uri="{BB962C8B-B14F-4D97-AF65-F5344CB8AC3E}">
        <p14:creationId xmlns:p14="http://schemas.microsoft.com/office/powerpoint/2010/main" val="343810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Employee Self-Assessment Survey</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58"/>
            <a:ext cx="7315200" cy="5029200"/>
          </a:xfrm>
        </p:spPr>
        <p:txBody>
          <a:bodyPr/>
          <a:lstStyle/>
          <a:p>
            <a:pPr marL="0" indent="0">
              <a:spcAft>
                <a:spcPts val="600"/>
              </a:spcAft>
              <a:buNone/>
            </a:pPr>
            <a:r>
              <a:rPr lang="en-US" sz="2400" b="0" dirty="0"/>
              <a:t>Prior to reporting for work, all employees will be encouraged to complete an at home assessment, reviewing their ability to report to work</a:t>
            </a:r>
          </a:p>
          <a:p>
            <a:pPr lvl="1">
              <a:spcAft>
                <a:spcPts val="600"/>
              </a:spcAft>
            </a:pPr>
            <a:r>
              <a:rPr lang="en-US" b="0" dirty="0"/>
              <a:t>Self Assessment and temperature check when report to facility</a:t>
            </a:r>
          </a:p>
          <a:p>
            <a:pPr lvl="1">
              <a:spcAft>
                <a:spcPts val="600"/>
              </a:spcAft>
            </a:pPr>
            <a:r>
              <a:rPr lang="en-US" b="0" dirty="0"/>
              <a:t>Employees must present survey confirmation as part of entry to the facility to their supervisor</a:t>
            </a:r>
          </a:p>
          <a:p>
            <a:pPr lvl="1">
              <a:spcAft>
                <a:spcPts val="600"/>
              </a:spcAft>
            </a:pPr>
            <a:r>
              <a:rPr lang="en-US" b="0" dirty="0"/>
              <a:t>Requested for all Hourly, Salaried, Part time and Volunteer Employees</a:t>
            </a:r>
          </a:p>
          <a:p>
            <a:pPr marL="0" indent="0">
              <a:spcAft>
                <a:spcPts val="600"/>
              </a:spcAft>
              <a:buNone/>
            </a:pPr>
            <a:endParaRPr lang="en-US" dirty="0"/>
          </a:p>
          <a:p>
            <a:pPr marL="0" indent="0">
              <a:spcAft>
                <a:spcPts val="600"/>
              </a:spcAft>
              <a:buNone/>
            </a:pPr>
            <a:r>
              <a:rPr lang="en-US" dirty="0"/>
              <a:t>NOTE:</a:t>
            </a:r>
            <a:r>
              <a:rPr lang="en-US" b="0" dirty="0"/>
              <a:t> External visitors and contractors will complete the same self assessment as part of the visitor health screening</a:t>
            </a:r>
          </a:p>
          <a:p>
            <a:pPr marL="0" indent="0">
              <a:spcAft>
                <a:spcPts val="600"/>
              </a:spcAft>
              <a:buNone/>
            </a:pPr>
            <a:endParaRPr lang="en-US" b="0" dirty="0"/>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7" name="Picture 6">
            <a:extLst>
              <a:ext uri="{FF2B5EF4-FFF2-40B4-BE49-F238E27FC236}">
                <a16:creationId xmlns:a16="http://schemas.microsoft.com/office/drawing/2014/main" id="{7BAC4600-E334-4379-AEEF-9CFC96C2C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343" y="548642"/>
            <a:ext cx="4354657" cy="5635438"/>
          </a:xfrm>
          <a:prstGeom prst="rect">
            <a:avLst/>
          </a:prstGeom>
        </p:spPr>
      </p:pic>
    </p:spTree>
    <p:extLst>
      <p:ext uri="{BB962C8B-B14F-4D97-AF65-F5344CB8AC3E}">
        <p14:creationId xmlns:p14="http://schemas.microsoft.com/office/powerpoint/2010/main" val="226470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Employee Self-Assessment Survey </a:t>
            </a:r>
            <a:r>
              <a:rPr lang="en-US" sz="2800" dirty="0"/>
              <a:t>(continued)</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039791"/>
            <a:ext cx="7032480" cy="5029200"/>
          </a:xfrm>
        </p:spPr>
        <p:txBody>
          <a:bodyPr/>
          <a:lstStyle/>
          <a:p>
            <a:pPr marL="0" indent="0">
              <a:spcAft>
                <a:spcPts val="600"/>
              </a:spcAft>
              <a:buNone/>
            </a:pPr>
            <a:r>
              <a:rPr lang="en-US" b="0" dirty="0"/>
              <a:t>Survey questions are meant to assess the ability of an employee to come to work</a:t>
            </a:r>
          </a:p>
          <a:p>
            <a:pPr lvl="1">
              <a:spcAft>
                <a:spcPts val="600"/>
              </a:spcAft>
            </a:pPr>
            <a:r>
              <a:rPr lang="en-US" sz="1800" b="0" dirty="0"/>
              <a:t>Survey must be completed daily / prior to the beginning of each shift</a:t>
            </a:r>
          </a:p>
          <a:p>
            <a:pPr marL="0" indent="0">
              <a:spcAft>
                <a:spcPts val="600"/>
              </a:spcAft>
              <a:buNone/>
            </a:pPr>
            <a:r>
              <a:rPr lang="en-US" sz="1800" dirty="0"/>
              <a:t>NOTE:</a:t>
            </a:r>
            <a:r>
              <a:rPr lang="en-US" sz="1800" b="0" dirty="0"/>
              <a:t> External visitors and contractors will follow current Facility Visitor Procedure, including completion of the same health screening</a:t>
            </a:r>
          </a:p>
          <a:p>
            <a:pPr marL="0" indent="0">
              <a:spcAft>
                <a:spcPts val="600"/>
              </a:spcAft>
              <a:buNone/>
            </a:pPr>
            <a:endParaRPr lang="en-US" b="0" dirty="0"/>
          </a:p>
          <a:p>
            <a:pPr marL="0" indent="0">
              <a:spcAft>
                <a:spcPts val="600"/>
              </a:spcAft>
              <a:buNone/>
            </a:pPr>
            <a:r>
              <a:rPr lang="en-US" sz="1800" b="0" dirty="0"/>
              <a:t>If you are able to answer “YES” to one or more of the survey questions, you </a:t>
            </a:r>
            <a:r>
              <a:rPr lang="en-US" sz="1800" dirty="0"/>
              <a:t>should not report to work</a:t>
            </a:r>
            <a:r>
              <a:rPr lang="en-US" sz="1800" b="0" dirty="0"/>
              <a:t>. Contact your supervisor immediately by phone, and follow up with your healthcare provider and follow medical leave procedures.</a:t>
            </a:r>
          </a:p>
          <a:p>
            <a:pPr marL="0" indent="0">
              <a:spcAft>
                <a:spcPts val="600"/>
              </a:spcAft>
              <a:buNone/>
            </a:pPr>
            <a:endParaRPr lang="en-US" sz="1800" b="0" dirty="0"/>
          </a:p>
          <a:p>
            <a:pPr marL="0" indent="0">
              <a:spcAft>
                <a:spcPts val="600"/>
              </a:spcAft>
              <a:buNone/>
            </a:pPr>
            <a:r>
              <a:rPr lang="en-US" sz="1800" b="0" dirty="0"/>
              <a:t>If you are able to answer “NO” to all of the survey questions and don’t have an elevated temperature, you </a:t>
            </a:r>
            <a:r>
              <a:rPr lang="en-US" sz="1800" dirty="0"/>
              <a:t>are expected to report to work</a:t>
            </a:r>
            <a:r>
              <a:rPr lang="en-US" sz="1800" b="0" dirty="0"/>
              <a:t>. Please show your survey confirmation to your supervisor upon arrival at work.</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5" name="Picture 4">
            <a:extLst>
              <a:ext uri="{FF2B5EF4-FFF2-40B4-BE49-F238E27FC236}">
                <a16:creationId xmlns:a16="http://schemas.microsoft.com/office/drawing/2014/main" id="{3BFA9A15-7868-4C59-BE94-B2FBE883EF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79"/>
          <a:stretch/>
        </p:blipFill>
        <p:spPr>
          <a:xfrm>
            <a:off x="7672558" y="944880"/>
            <a:ext cx="4519442" cy="5364480"/>
          </a:xfrm>
          <a:prstGeom prst="rect">
            <a:avLst/>
          </a:prstGeom>
        </p:spPr>
      </p:pic>
    </p:spTree>
    <p:extLst>
      <p:ext uri="{BB962C8B-B14F-4D97-AF65-F5344CB8AC3E}">
        <p14:creationId xmlns:p14="http://schemas.microsoft.com/office/powerpoint/2010/main" val="7991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Entering the Building – Temperature Scanning</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7315200" cy="5029200"/>
          </a:xfrm>
        </p:spPr>
        <p:txBody>
          <a:bodyPr/>
          <a:lstStyle/>
          <a:p>
            <a:pPr marL="0" indent="0">
              <a:buNone/>
            </a:pPr>
            <a:r>
              <a:rPr lang="en-US" b="0" dirty="0"/>
              <a:t>Upon entering the building, all employees will receive a temperature scan</a:t>
            </a:r>
          </a:p>
          <a:p>
            <a:pPr marL="346075" lvl="1" indent="0">
              <a:buNone/>
            </a:pPr>
            <a:r>
              <a:rPr lang="en-US" b="0" dirty="0"/>
              <a:t>GOAL: Identify people with elevated temperature above the criteria to return to work; avoid them coming into the facility.</a:t>
            </a:r>
          </a:p>
          <a:p>
            <a:pPr marL="0" indent="0">
              <a:spcBef>
                <a:spcPts val="1200"/>
              </a:spcBef>
              <a:buNone/>
            </a:pPr>
            <a:r>
              <a:rPr lang="en-US" dirty="0"/>
              <a:t>Scanning Process</a:t>
            </a:r>
          </a:p>
          <a:p>
            <a:pPr marL="0" indent="0">
              <a:buNone/>
            </a:pPr>
            <a:r>
              <a:rPr lang="en-US" b="0" dirty="0"/>
              <a:t>Employees will complete a self scan using a infrared thermometer process</a:t>
            </a:r>
          </a:p>
          <a:p>
            <a:pPr marL="0" indent="0">
              <a:buNone/>
            </a:pPr>
            <a:r>
              <a:rPr lang="en-US" b="0" dirty="0"/>
              <a:t>Employees with temperature </a:t>
            </a:r>
            <a:r>
              <a:rPr lang="en-US" dirty="0"/>
              <a:t>within entry limit</a:t>
            </a:r>
            <a:r>
              <a:rPr lang="en-US" b="0" dirty="0"/>
              <a:t> will be allowed to enter facility</a:t>
            </a:r>
          </a:p>
          <a:p>
            <a:pPr marL="0" indent="0">
              <a:buNone/>
            </a:pPr>
            <a:r>
              <a:rPr lang="en-US" b="0" dirty="0"/>
              <a:t>Employees with temperature </a:t>
            </a:r>
            <a:r>
              <a:rPr lang="en-US" dirty="0"/>
              <a:t>above entry limit</a:t>
            </a:r>
            <a:r>
              <a:rPr lang="en-US" b="0" dirty="0"/>
              <a:t> will not be allowed to enter facility and will be asked to leave</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4" name="Picture 3">
            <a:extLst>
              <a:ext uri="{FF2B5EF4-FFF2-40B4-BE49-F238E27FC236}">
                <a16:creationId xmlns:a16="http://schemas.microsoft.com/office/drawing/2014/main" id="{E8CAC12D-09DC-4514-9141-ABB0716AC6DC}"/>
              </a:ext>
            </a:extLst>
          </p:cNvPr>
          <p:cNvPicPr>
            <a:picLocks noChangeAspect="1"/>
          </p:cNvPicPr>
          <p:nvPr/>
        </p:nvPicPr>
        <p:blipFill rotWithShape="1">
          <a:blip r:embed="rId3"/>
          <a:srcRect l="55270" t="2714"/>
          <a:stretch/>
        </p:blipFill>
        <p:spPr>
          <a:xfrm>
            <a:off x="7955278" y="1280160"/>
            <a:ext cx="4323025" cy="4094797"/>
          </a:xfrm>
          <a:prstGeom prst="rect">
            <a:avLst/>
          </a:prstGeom>
        </p:spPr>
      </p:pic>
    </p:spTree>
    <p:extLst>
      <p:ext uri="{BB962C8B-B14F-4D97-AF65-F5344CB8AC3E}">
        <p14:creationId xmlns:p14="http://schemas.microsoft.com/office/powerpoint/2010/main" val="183064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E98D-823C-4E7B-9197-B81D2577A2BF}"/>
              </a:ext>
            </a:extLst>
          </p:cNvPr>
          <p:cNvSpPr>
            <a:spLocks noGrp="1"/>
          </p:cNvSpPr>
          <p:nvPr>
            <p:ph type="title"/>
          </p:nvPr>
        </p:nvSpPr>
        <p:spPr>
          <a:xfrm>
            <a:off x="640079" y="365760"/>
            <a:ext cx="11660479" cy="820102"/>
          </a:xfrm>
        </p:spPr>
        <p:txBody>
          <a:bodyPr/>
          <a:lstStyle/>
          <a:p>
            <a:r>
              <a:rPr lang="en-US" dirty="0"/>
              <a:t>Temperature Scanning – Privacy Notices &amp; Screening Results</a:t>
            </a:r>
          </a:p>
        </p:txBody>
      </p:sp>
      <p:pic>
        <p:nvPicPr>
          <p:cNvPr id="6" name="Picture 5">
            <a:extLst>
              <a:ext uri="{FF2B5EF4-FFF2-40B4-BE49-F238E27FC236}">
                <a16:creationId xmlns:a16="http://schemas.microsoft.com/office/drawing/2014/main" id="{9AE6AB4B-1FB0-4F14-9177-9D5CB3CC02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250"/>
          <a:stretch/>
        </p:blipFill>
        <p:spPr>
          <a:xfrm>
            <a:off x="640079" y="1134526"/>
            <a:ext cx="4983307" cy="5723474"/>
          </a:xfrm>
          <a:prstGeom prst="rect">
            <a:avLst/>
          </a:prstGeom>
        </p:spPr>
      </p:pic>
      <p:pic>
        <p:nvPicPr>
          <p:cNvPr id="8" name="Picture 7">
            <a:extLst>
              <a:ext uri="{FF2B5EF4-FFF2-40B4-BE49-F238E27FC236}">
                <a16:creationId xmlns:a16="http://schemas.microsoft.com/office/drawing/2014/main" id="{989641F7-7881-457B-90D5-E4475E96BE8B}"/>
              </a:ext>
            </a:extLst>
          </p:cNvPr>
          <p:cNvPicPr>
            <a:picLocks noChangeAspect="1"/>
          </p:cNvPicPr>
          <p:nvPr/>
        </p:nvPicPr>
        <p:blipFill rotWithShape="1">
          <a:blip r:embed="rId3">
            <a:extLst>
              <a:ext uri="{28A0092B-C50C-407E-A947-70E740481C1C}">
                <a14:useLocalDpi xmlns:a14="http://schemas.microsoft.com/office/drawing/2010/main" val="0"/>
              </a:ext>
            </a:extLst>
          </a:blip>
          <a:srcRect t="5334"/>
          <a:stretch/>
        </p:blipFill>
        <p:spPr>
          <a:xfrm>
            <a:off x="6470318" y="1026130"/>
            <a:ext cx="4762500" cy="5831870"/>
          </a:xfrm>
          <a:prstGeom prst="rect">
            <a:avLst/>
          </a:prstGeom>
        </p:spPr>
      </p:pic>
    </p:spTree>
    <p:extLst>
      <p:ext uri="{BB962C8B-B14F-4D97-AF65-F5344CB8AC3E}">
        <p14:creationId xmlns:p14="http://schemas.microsoft.com/office/powerpoint/2010/main" val="7756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Controlling People Flow</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8229600" cy="5029200"/>
          </a:xfrm>
        </p:spPr>
        <p:txBody>
          <a:bodyPr/>
          <a:lstStyle/>
          <a:p>
            <a:pPr marL="0" indent="0">
              <a:spcAft>
                <a:spcPts val="600"/>
              </a:spcAft>
              <a:buNone/>
            </a:pPr>
            <a:r>
              <a:rPr lang="en-US" sz="2200" b="0" dirty="0"/>
              <a:t>Several measures should be considered to control the flow of people entering, while inside, and exiting facilities and establish physical distancing</a:t>
            </a:r>
          </a:p>
          <a:p>
            <a:pPr lvl="1">
              <a:spcAft>
                <a:spcPts val="600"/>
              </a:spcAft>
            </a:pPr>
            <a:r>
              <a:rPr lang="en-US" sz="2200" b="0" dirty="0"/>
              <a:t>Designated work areas should be separated or controlled; specific entry/exit points should be established</a:t>
            </a:r>
          </a:p>
          <a:p>
            <a:pPr lvl="1">
              <a:spcAft>
                <a:spcPts val="600"/>
              </a:spcAft>
            </a:pPr>
            <a:r>
              <a:rPr lang="en-US" sz="2200" b="0" dirty="0"/>
              <a:t>Employees should be asked to enter and exit the specific facility entrances</a:t>
            </a:r>
          </a:p>
          <a:p>
            <a:pPr lvl="1">
              <a:spcAft>
                <a:spcPts val="600"/>
              </a:spcAft>
            </a:pPr>
            <a:r>
              <a:rPr lang="en-US" sz="2200" b="0" dirty="0"/>
              <a:t>Walking routes may need to be identified inside of the facility for high traffic areas.</a:t>
            </a:r>
          </a:p>
          <a:p>
            <a:pPr lvl="1">
              <a:spcAft>
                <a:spcPts val="600"/>
              </a:spcAft>
            </a:pPr>
            <a:r>
              <a:rPr lang="en-US" sz="2200" b="0" dirty="0"/>
              <a:t>Limited lunchroom traffic, staggered start and end to shifts, etc. will be defined for each departmental group to use </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9" name="Picture 8">
            <a:extLst>
              <a:ext uri="{FF2B5EF4-FFF2-40B4-BE49-F238E27FC236}">
                <a16:creationId xmlns:a16="http://schemas.microsoft.com/office/drawing/2014/main" id="{EA2D66E3-9702-465B-8FF6-B3A979630F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041157" y="3266006"/>
            <a:ext cx="2743200" cy="1057507"/>
          </a:xfrm>
          <a:prstGeom prst="rect">
            <a:avLst/>
          </a:prstGeom>
        </p:spPr>
      </p:pic>
    </p:spTree>
    <p:extLst>
      <p:ext uri="{BB962C8B-B14F-4D97-AF65-F5344CB8AC3E}">
        <p14:creationId xmlns:p14="http://schemas.microsoft.com/office/powerpoint/2010/main" val="164990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Controlling People Flow – Improve Separation Between Shifts</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9" y="1583397"/>
            <a:ext cx="6489385" cy="5029200"/>
          </a:xfrm>
        </p:spPr>
        <p:txBody>
          <a:bodyPr/>
          <a:lstStyle/>
          <a:p>
            <a:pPr marL="0" indent="0">
              <a:spcAft>
                <a:spcPts val="600"/>
              </a:spcAft>
              <a:buNone/>
            </a:pPr>
            <a:r>
              <a:rPr lang="en-US" sz="2400" b="0" dirty="0"/>
              <a:t>Other elements that were examined to control people flow include: (but are not limited to)</a:t>
            </a:r>
          </a:p>
          <a:p>
            <a:pPr lvl="1">
              <a:spcBef>
                <a:spcPts val="600"/>
              </a:spcBef>
              <a:spcAft>
                <a:spcPts val="600"/>
              </a:spcAft>
            </a:pPr>
            <a:r>
              <a:rPr lang="en-US" sz="2400" b="0" dirty="0"/>
              <a:t>Improved shift-to-shift separation (which may involve utilizing ‘lunch at your desk or out the door’ where appropriate, or modifying shift start times to limit person-to-person contact and improve flow in and out of the facility</a:t>
            </a:r>
          </a:p>
          <a:p>
            <a:pPr lvl="1">
              <a:spcBef>
                <a:spcPts val="600"/>
              </a:spcBef>
              <a:spcAft>
                <a:spcPts val="600"/>
              </a:spcAft>
            </a:pPr>
            <a:r>
              <a:rPr lang="en-US" sz="2400" b="0" dirty="0"/>
              <a:t>Development and posting of information on new guidelines and recommendations on physical distancing behavior</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5" name="Picture 4">
            <a:extLst>
              <a:ext uri="{FF2B5EF4-FFF2-40B4-BE49-F238E27FC236}">
                <a16:creationId xmlns:a16="http://schemas.microsoft.com/office/drawing/2014/main" id="{1112746C-2154-4836-9629-AD584ECC795A}"/>
              </a:ext>
            </a:extLst>
          </p:cNvPr>
          <p:cNvPicPr>
            <a:picLocks noChangeAspect="1"/>
          </p:cNvPicPr>
          <p:nvPr/>
        </p:nvPicPr>
        <p:blipFill rotWithShape="1">
          <a:blip r:embed="rId3">
            <a:extLst>
              <a:ext uri="{28A0092B-C50C-407E-A947-70E740481C1C}">
                <a14:useLocalDpi xmlns:a14="http://schemas.microsoft.com/office/drawing/2010/main" val="0"/>
              </a:ext>
            </a:extLst>
          </a:blip>
          <a:srcRect t="26781" b="22973"/>
          <a:stretch/>
        </p:blipFill>
        <p:spPr>
          <a:xfrm>
            <a:off x="7243763" y="2700306"/>
            <a:ext cx="4748212" cy="1457387"/>
          </a:xfrm>
          <a:prstGeom prst="rect">
            <a:avLst/>
          </a:prstGeom>
        </p:spPr>
      </p:pic>
    </p:spTree>
    <p:extLst>
      <p:ext uri="{BB962C8B-B14F-4D97-AF65-F5344CB8AC3E}">
        <p14:creationId xmlns:p14="http://schemas.microsoft.com/office/powerpoint/2010/main" val="393126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7055" y="2732241"/>
            <a:ext cx="6400800" cy="640080"/>
          </a:xfrm>
        </p:spPr>
        <p:txBody>
          <a:bodyPr/>
          <a:lstStyle/>
          <a:p>
            <a:r>
              <a:rPr lang="en-US" dirty="0"/>
              <a:t>What We Need to Do When Back To Work</a:t>
            </a:r>
          </a:p>
        </p:txBody>
      </p:sp>
      <p:pic>
        <p:nvPicPr>
          <p:cNvPr id="9" name="Picture 8">
            <a:extLst>
              <a:ext uri="{FF2B5EF4-FFF2-40B4-BE49-F238E27FC236}">
                <a16:creationId xmlns:a16="http://schemas.microsoft.com/office/drawing/2014/main" id="{3331A49E-8B39-415F-A795-9774ED61C3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5585" y="3372321"/>
            <a:ext cx="6458851" cy="3372321"/>
          </a:xfrm>
          <a:prstGeom prst="rect">
            <a:avLst/>
          </a:prstGeom>
        </p:spPr>
      </p:pic>
    </p:spTree>
    <p:extLst>
      <p:ext uri="{BB962C8B-B14F-4D97-AF65-F5344CB8AC3E}">
        <p14:creationId xmlns:p14="http://schemas.microsoft.com/office/powerpoint/2010/main" val="89233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pPr algn="ctr"/>
            <a:r>
              <a:rPr lang="en-US" dirty="0"/>
              <a:t>Developed Return To Work Re-Integration Plan</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7" y="1280160"/>
            <a:ext cx="10589897" cy="5029200"/>
          </a:xfrm>
        </p:spPr>
        <p:txBody>
          <a:bodyPr/>
          <a:lstStyle/>
          <a:p>
            <a:r>
              <a:rPr lang="en-US" sz="2300" b="0" dirty="0"/>
              <a:t>Nothing is more important than the health and safety of our employees, visitors, customers and contractors.</a:t>
            </a:r>
          </a:p>
          <a:p>
            <a:pPr marL="0" indent="0">
              <a:buNone/>
            </a:pPr>
            <a:endParaRPr lang="en-US" sz="2300" b="0" dirty="0"/>
          </a:p>
          <a:p>
            <a:r>
              <a:rPr lang="en-US" sz="2300" b="0" dirty="0"/>
              <a:t>We followed guidance from global and public health experts to do all we can to keep people healthy when considering resuming normal work activities.</a:t>
            </a:r>
          </a:p>
          <a:p>
            <a:pPr marL="0" indent="0">
              <a:buNone/>
            </a:pPr>
            <a:endParaRPr lang="en-US" sz="2300" b="0" dirty="0"/>
          </a:p>
          <a:p>
            <a:r>
              <a:rPr lang="en-US" sz="2300" b="0" dirty="0"/>
              <a:t>GOAL: </a:t>
            </a:r>
            <a:r>
              <a:rPr lang="en-US" sz="2300" dirty="0"/>
              <a:t>Work Together to Stop the Spread of COVID-19 and Maintain Healthy People at Work</a:t>
            </a:r>
          </a:p>
          <a:p>
            <a:pPr marL="0" indent="0">
              <a:buNone/>
            </a:pPr>
            <a:endParaRPr lang="en-US" sz="2300" b="0" dirty="0"/>
          </a:p>
          <a:p>
            <a:r>
              <a:rPr lang="en-US" sz="2300" b="0" dirty="0"/>
              <a:t>This presentation details actions taken and changes made within the production areas to ensure the health and safety of all employees while returning to work</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277928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365760"/>
            <a:ext cx="11551921" cy="502920"/>
          </a:xfrm>
        </p:spPr>
        <p:txBody>
          <a:bodyPr/>
          <a:lstStyle/>
          <a:p>
            <a:r>
              <a:rPr lang="en-US"/>
              <a:t>Employee Experience: Employee Care In The New Normal</a:t>
            </a:r>
          </a:p>
        </p:txBody>
      </p:sp>
      <p:grpSp>
        <p:nvGrpSpPr>
          <p:cNvPr id="6" name="Group 5">
            <a:extLst>
              <a:ext uri="{FF2B5EF4-FFF2-40B4-BE49-F238E27FC236}">
                <a16:creationId xmlns:a16="http://schemas.microsoft.com/office/drawing/2014/main" id="{72F992FC-7A2C-4384-856D-89085F7D48A5}"/>
              </a:ext>
            </a:extLst>
          </p:cNvPr>
          <p:cNvGrpSpPr/>
          <p:nvPr/>
        </p:nvGrpSpPr>
        <p:grpSpPr>
          <a:xfrm>
            <a:off x="312460" y="1919220"/>
            <a:ext cx="11697570" cy="1920240"/>
            <a:chOff x="312460" y="1921790"/>
            <a:chExt cx="11697570" cy="1920240"/>
          </a:xfrm>
        </p:grpSpPr>
        <p:sp>
          <p:nvSpPr>
            <p:cNvPr id="4" name="Content Placeholder 2">
              <a:extLst>
                <a:ext uri="{FF2B5EF4-FFF2-40B4-BE49-F238E27FC236}">
                  <a16:creationId xmlns:a16="http://schemas.microsoft.com/office/drawing/2014/main" id="{4AF3C4D7-9868-4D4F-8CDE-F5DD4884542D}"/>
                </a:ext>
              </a:extLst>
            </p:cNvPr>
            <p:cNvSpPr txBox="1">
              <a:spLocks/>
            </p:cNvSpPr>
            <p:nvPr/>
          </p:nvSpPr>
          <p:spPr>
            <a:xfrm>
              <a:off x="2408906" y="1921790"/>
              <a:ext cx="9601124" cy="1920240"/>
            </a:xfrm>
            <a:prstGeom prst="rect">
              <a:avLst/>
            </a:prstGeom>
            <a:ln>
              <a:solidFill>
                <a:schemeClr val="accent1"/>
              </a:solidFill>
            </a:ln>
          </p:spPr>
          <p:txBody>
            <a:bodyPr anchor="ctr">
              <a:noAutofit/>
            </a:bodyPr>
            <a:lstStyle>
              <a:defPPr>
                <a:defRPr lang="en-US"/>
              </a:defPPr>
              <a:lvl1pPr marL="346075" marR="0" lvl="0" indent="-346075" fontAlgn="auto">
                <a:lnSpc>
                  <a:spcPct val="90000"/>
                </a:lnSpc>
                <a:spcBef>
                  <a:spcPts val="0"/>
                </a:spcBef>
                <a:spcAft>
                  <a:spcPts val="600"/>
                </a:spcAft>
                <a:buClrTx/>
                <a:buSzTx/>
                <a:buFont typeface="Arial" panose="020B0604020202020204" pitchFamily="34" charset="0"/>
                <a:buChar char="•"/>
                <a:tabLst/>
                <a:defRPr kumimoji="0" sz="1600" b="0" i="0" u="none" strike="noStrike" cap="none" spc="0" normalizeH="0" baseline="0">
                  <a:ln>
                    <a:noFill/>
                  </a:ln>
                  <a:solidFill>
                    <a:srgbClr val="00264E"/>
                  </a:solidFill>
                  <a:effectLst/>
                  <a:uLnTx/>
                  <a:uFillTx/>
                  <a:latin typeface="Arial" panose="020B0604020202020204" pitchFamily="34" charset="0"/>
                  <a:cs typeface="Arial" panose="020B0604020202020204" pitchFamily="34" charset="0"/>
                </a:defRPr>
              </a:lvl1pPr>
              <a:lvl2pPr marL="692150" marR="0" lvl="1" indent="-346075" fontAlgn="auto">
                <a:lnSpc>
                  <a:spcPct val="90000"/>
                </a:lnSpc>
                <a:spcBef>
                  <a:spcPts val="0"/>
                </a:spcBef>
                <a:spcAft>
                  <a:spcPts val="600"/>
                </a:spcAft>
                <a:buClrTx/>
                <a:buSzTx/>
                <a:buFont typeface="Arial" panose="020B0604020202020204" pitchFamily="34" charset="0"/>
                <a:buChar char="–"/>
                <a:tabLst/>
                <a:defRPr kumimoji="0" sz="1600" b="0" i="0" u="none" strike="noStrike" cap="none" spc="0" normalizeH="0" baseline="0">
                  <a:ln>
                    <a:noFill/>
                  </a:ln>
                  <a:solidFill>
                    <a:srgbClr val="00264E"/>
                  </a:solidFill>
                  <a:effectLst/>
                  <a:uLnTx/>
                  <a:uFillTx/>
                  <a:latin typeface="Arial" panose="020B0604020202020204" pitchFamily="34" charset="0"/>
                  <a:cs typeface="Arial" panose="020B0604020202020204" pitchFamily="34" charset="0"/>
                </a:defRPr>
              </a:lvl2pPr>
              <a:lvl3pPr marL="1025525" indent="-333375">
                <a:lnSpc>
                  <a:spcPct val="90000"/>
                </a:lnSpc>
                <a:spcBef>
                  <a:spcPts val="0"/>
                </a:spcBef>
                <a:spcAft>
                  <a:spcPts val="900"/>
                </a:spcAft>
                <a:buFont typeface="Ford Antenna Medium" pitchFamily="50" charset="0"/>
                <a:buChar char="»"/>
                <a:defRPr sz="2000" b="1">
                  <a:latin typeface="Arial" panose="020B0604020202020204" pitchFamily="34" charset="0"/>
                  <a:cs typeface="Arial" panose="020B0604020202020204" pitchFamily="34" charset="0"/>
                </a:defRPr>
              </a:lvl3pPr>
              <a:lvl4pPr marL="1600200" indent="-228600">
                <a:lnSpc>
                  <a:spcPct val="90000"/>
                </a:lnSpc>
                <a:spcBef>
                  <a:spcPts val="0"/>
                </a:spcBef>
                <a:spcAft>
                  <a:spcPts val="900"/>
                </a:spcAft>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nSpc>
                  <a:spcPct val="90000"/>
                </a:lnSpc>
                <a:spcBef>
                  <a:spcPts val="0"/>
                </a:spcBef>
                <a:spcAft>
                  <a:spcPts val="900"/>
                </a:spcAft>
                <a:buFont typeface="Arial" panose="020B0604020202020204" pitchFamily="34" charset="0"/>
                <a:buChar char="•"/>
                <a:defRPr sz="24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64E"/>
                  </a:solidFill>
                  <a:effectLst/>
                  <a:uLnTx/>
                  <a:uFillTx/>
                  <a:latin typeface="Arial" panose="020B0604020202020204" pitchFamily="34" charset="0"/>
                  <a:ea typeface="+mn-ea"/>
                  <a:cs typeface="Arial" panose="020B0604020202020204" pitchFamily="34" charset="0"/>
                </a:rPr>
                <a:t>Provide transparent and concise communications preparing employees (physically and psychologically) for return</a:t>
              </a:r>
            </a:p>
            <a:p>
              <a:pPr marL="1025525" marR="0" lvl="2" indent="-333375" algn="l" defTabSz="914400" rtl="0" eaLnBrk="1" fontAlgn="auto" latinLnBrk="0" hangingPunct="1">
                <a:lnSpc>
                  <a:spcPct val="90000"/>
                </a:lnSpc>
                <a:spcBef>
                  <a:spcPts val="0"/>
                </a:spcBef>
                <a:spcAft>
                  <a:spcPts val="600"/>
                </a:spcAft>
                <a:buClrTx/>
                <a:buSzTx/>
                <a:buFont typeface="Ford Antenna Medium" pitchFamily="50" charset="0"/>
                <a:buChar char="»"/>
                <a:tabLst/>
                <a:defRPr/>
              </a:pPr>
              <a:r>
                <a:rPr kumimoji="0" lang="en-US" sz="1400" b="0" i="0" u="none" strike="noStrike" kern="1200" cap="none" spc="0" normalizeH="0" baseline="0" noProof="0">
                  <a:ln>
                    <a:noFill/>
                  </a:ln>
                  <a:solidFill>
                    <a:srgbClr val="00264E"/>
                  </a:solidFill>
                  <a:effectLst/>
                  <a:uLnTx/>
                  <a:uFillTx/>
                  <a:latin typeface="Arial" panose="020B0604020202020204" pitchFamily="34" charset="0"/>
                  <a:ea typeface="+mn-ea"/>
                  <a:cs typeface="Arial" panose="020B0604020202020204" pitchFamily="34" charset="0"/>
                </a:rPr>
                <a:t>Cleaning protocols, seating arrangements, health screening</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64E"/>
                  </a:solidFill>
                  <a:effectLst/>
                  <a:uLnTx/>
                  <a:uFillTx/>
                  <a:latin typeface="Arial" panose="020B0604020202020204" pitchFamily="34" charset="0"/>
                  <a:ea typeface="+mn-ea"/>
                  <a:cs typeface="Arial" panose="020B0604020202020204" pitchFamily="34" charset="0"/>
                </a:rPr>
                <a:t>Support employees in recognizing the need to balance work with responsibility of family</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64E"/>
                  </a:solidFill>
                  <a:effectLst/>
                  <a:uLnTx/>
                  <a:uFillTx/>
                  <a:latin typeface="Arial" panose="020B0604020202020204" pitchFamily="34" charset="0"/>
                  <a:ea typeface="+mn-ea"/>
                  <a:cs typeface="Arial" panose="020B0604020202020204" pitchFamily="34" charset="0"/>
                </a:rPr>
                <a:t>Encourage open communication about how and when employees return to work</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64E"/>
                  </a:solidFill>
                  <a:effectLst/>
                  <a:uLnTx/>
                  <a:uFillTx/>
                  <a:latin typeface="Arial" panose="020B0604020202020204" pitchFamily="34" charset="0"/>
                  <a:ea typeface="+mn-ea"/>
                  <a:cs typeface="Arial" panose="020B0604020202020204" pitchFamily="34" charset="0"/>
                </a:rPr>
                <a:t>Share emotional support resources with employees to help them prepare for the transition back to the workplace</a:t>
              </a:r>
            </a:p>
          </p:txBody>
        </p:sp>
        <p:sp>
          <p:nvSpPr>
            <p:cNvPr id="3" name="Rectangle 2">
              <a:extLst>
                <a:ext uri="{FF2B5EF4-FFF2-40B4-BE49-F238E27FC236}">
                  <a16:creationId xmlns:a16="http://schemas.microsoft.com/office/drawing/2014/main" id="{C3DF0A33-C965-4F2B-91FA-69A9AF076E34}"/>
                </a:ext>
              </a:extLst>
            </p:cNvPr>
            <p:cNvSpPr/>
            <p:nvPr/>
          </p:nvSpPr>
          <p:spPr>
            <a:xfrm>
              <a:off x="312460" y="1921790"/>
              <a:ext cx="1871181" cy="192024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Before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Returning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To Work</a:t>
              </a:r>
            </a:p>
          </p:txBody>
        </p:sp>
      </p:grpSp>
      <p:grpSp>
        <p:nvGrpSpPr>
          <p:cNvPr id="7" name="Group 6">
            <a:extLst>
              <a:ext uri="{FF2B5EF4-FFF2-40B4-BE49-F238E27FC236}">
                <a16:creationId xmlns:a16="http://schemas.microsoft.com/office/drawing/2014/main" id="{3B25B368-2459-4F32-87C1-2B29031023F9}"/>
              </a:ext>
            </a:extLst>
          </p:cNvPr>
          <p:cNvGrpSpPr/>
          <p:nvPr/>
        </p:nvGrpSpPr>
        <p:grpSpPr>
          <a:xfrm>
            <a:off x="312459" y="3974851"/>
            <a:ext cx="11697570" cy="2377442"/>
            <a:chOff x="312459" y="3974851"/>
            <a:chExt cx="11697570" cy="2377442"/>
          </a:xfrm>
        </p:grpSpPr>
        <p:sp>
          <p:nvSpPr>
            <p:cNvPr id="5" name="Content Placeholder 2">
              <a:extLst>
                <a:ext uri="{FF2B5EF4-FFF2-40B4-BE49-F238E27FC236}">
                  <a16:creationId xmlns:a16="http://schemas.microsoft.com/office/drawing/2014/main" id="{5C09C188-46B2-48E2-96A5-F4CC3506BFC2}"/>
                </a:ext>
              </a:extLst>
            </p:cNvPr>
            <p:cNvSpPr txBox="1">
              <a:spLocks/>
            </p:cNvSpPr>
            <p:nvPr/>
          </p:nvSpPr>
          <p:spPr>
            <a:xfrm>
              <a:off x="2408906" y="3974853"/>
              <a:ext cx="9601123" cy="2377440"/>
            </a:xfrm>
            <a:prstGeom prst="rect">
              <a:avLst/>
            </a:prstGeom>
            <a:ln>
              <a:solidFill>
                <a:schemeClr val="accent1"/>
              </a:solidFill>
            </a:ln>
          </p:spPr>
          <p:txBody>
            <a:bodyPr anchor="ctr">
              <a:noAutofit/>
            </a:bodyPr>
            <a:lstStyle>
              <a:lvl1pPr marL="346075"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92150"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025525" indent="-333375" algn="l" defTabSz="914400" rtl="0" eaLnBrk="1" latinLnBrk="0" hangingPunct="1">
                <a:lnSpc>
                  <a:spcPct val="90000"/>
                </a:lnSpc>
                <a:spcBef>
                  <a:spcPts val="0"/>
                </a:spcBef>
                <a:spcAft>
                  <a:spcPts val="900"/>
                </a:spcAft>
                <a:buFont typeface="Ford Antenna Medium" pitchFamily="50"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Be flexible in expectations</a:t>
              </a:r>
            </a:p>
            <a:p>
              <a:pPr marL="1025525" marR="0" lvl="2" indent="-333375" algn="l" defTabSz="914400" rtl="0" eaLnBrk="1" fontAlgn="auto" latinLnBrk="0" hangingPunct="1">
                <a:lnSpc>
                  <a:spcPct val="90000"/>
                </a:lnSpc>
                <a:spcBef>
                  <a:spcPts val="0"/>
                </a:spcBef>
                <a:spcAft>
                  <a:spcPts val="600"/>
                </a:spcAft>
                <a:buClrTx/>
                <a:buSzTx/>
                <a:buFont typeface="Ford Antenna Medium" pitchFamily="50"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Do not expect employees to be 100% the first day back</a:t>
              </a:r>
            </a:p>
            <a:p>
              <a:pPr marL="1025525" marR="0" lvl="2" indent="-333375" algn="l" defTabSz="914400" rtl="0" eaLnBrk="1" fontAlgn="auto" latinLnBrk="0" hangingPunct="1">
                <a:lnSpc>
                  <a:spcPct val="90000"/>
                </a:lnSpc>
                <a:spcBef>
                  <a:spcPts val="0"/>
                </a:spcBef>
                <a:spcAft>
                  <a:spcPts val="600"/>
                </a:spcAft>
                <a:buClrTx/>
                <a:buSzTx/>
                <a:buFont typeface="Ford Antenna Medium" pitchFamily="50"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Allow for transition time (physically and psychologically) </a:t>
              </a:r>
            </a:p>
            <a:p>
              <a:pPr marL="1025525" marR="0" lvl="2" indent="-333375" algn="l" defTabSz="914400" rtl="0" eaLnBrk="1" fontAlgn="auto" latinLnBrk="0" hangingPunct="1">
                <a:lnSpc>
                  <a:spcPct val="90000"/>
                </a:lnSpc>
                <a:spcBef>
                  <a:spcPts val="0"/>
                </a:spcBef>
                <a:spcAft>
                  <a:spcPts val="600"/>
                </a:spcAft>
                <a:buClrTx/>
                <a:buSzTx/>
                <a:buFont typeface="Ford Antenna Medium" pitchFamily="50"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Employees may be unable to work their full scheduled shift (e.g., experiencing anxiety or feeling ill)</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Lead with empathy</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Share resources that encourage compassion for self and others (experiencing grief)</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Support opportunities for employees to share their experiences</a:t>
              </a:r>
            </a:p>
            <a:p>
              <a:pPr marL="346075" marR="0" lvl="0" indent="-346075"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Recognize employees for the work being done</a:t>
              </a:r>
              <a:endParaRPr kumimoji="0" lang="en-US" sz="14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AA915856-5B28-48DA-B3E4-A2247A922EA4}"/>
                </a:ext>
              </a:extLst>
            </p:cNvPr>
            <p:cNvSpPr/>
            <p:nvPr/>
          </p:nvSpPr>
          <p:spPr>
            <a:xfrm>
              <a:off x="312459" y="3974851"/>
              <a:ext cx="1871181" cy="237744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Day 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After…</a:t>
              </a:r>
            </a:p>
          </p:txBody>
        </p:sp>
      </p:grpSp>
      <p:sp>
        <p:nvSpPr>
          <p:cNvPr id="9" name="TextBox 8">
            <a:extLst>
              <a:ext uri="{FF2B5EF4-FFF2-40B4-BE49-F238E27FC236}">
                <a16:creationId xmlns:a16="http://schemas.microsoft.com/office/drawing/2014/main" id="{2E294E71-D23C-4844-929F-A61A6A5DF603}"/>
              </a:ext>
            </a:extLst>
          </p:cNvPr>
          <p:cNvSpPr txBox="1"/>
          <p:nvPr/>
        </p:nvSpPr>
        <p:spPr>
          <a:xfrm>
            <a:off x="312459" y="952833"/>
            <a:ext cx="11697570" cy="830997"/>
          </a:xfrm>
          <a:prstGeom prst="rect">
            <a:avLst/>
          </a:prstGeom>
          <a:solidFill>
            <a:schemeClr val="tx1"/>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mn-cs"/>
              </a:rPr>
              <a:t>The world we live in has changed, and the new normal can be very unsettling for many. Never before has leadership been more important.  We have a unique opportunity during these unprecedented times to show, through our resilience and leadership that we aspire to be the World's Most Trusted Company.</a:t>
            </a:r>
            <a:endParaRPr kumimoji="0" lang="en-US" sz="1600" b="1"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a:ea typeface="+mn-ea"/>
              <a:cs typeface="Arial"/>
            </a:endParaRPr>
          </a:p>
        </p:txBody>
      </p:sp>
    </p:spTree>
    <p:extLst>
      <p:ext uri="{BB962C8B-B14F-4D97-AF65-F5344CB8AC3E}">
        <p14:creationId xmlns:p14="http://schemas.microsoft.com/office/powerpoint/2010/main" val="141709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Personal Protective Equipment (PPE)</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6954684" cy="5029200"/>
          </a:xfrm>
        </p:spPr>
        <p:txBody>
          <a:bodyPr/>
          <a:lstStyle/>
          <a:p>
            <a:pPr marL="0" indent="0">
              <a:spcAft>
                <a:spcPts val="600"/>
              </a:spcAft>
              <a:buNone/>
            </a:pPr>
            <a:r>
              <a:rPr lang="en-US" dirty="0"/>
              <a:t>Face Masks</a:t>
            </a:r>
          </a:p>
          <a:p>
            <a:pPr lvl="1">
              <a:spcAft>
                <a:spcPts val="600"/>
              </a:spcAft>
            </a:pPr>
            <a:r>
              <a:rPr lang="en-US" sz="1800" b="0" dirty="0">
                <a:solidFill>
                  <a:srgbClr val="00264E"/>
                </a:solidFill>
              </a:rPr>
              <a:t>A face mask is required to be worn by all employees, if a 6 foot perimeter can not be maintained</a:t>
            </a:r>
          </a:p>
          <a:p>
            <a:pPr lvl="1">
              <a:spcAft>
                <a:spcPts val="600"/>
              </a:spcAft>
            </a:pPr>
            <a:r>
              <a:rPr lang="en-US" sz="1800" b="0" dirty="0">
                <a:solidFill>
                  <a:srgbClr val="00264E"/>
                </a:solidFill>
              </a:rPr>
              <a:t>Town of Hanover employees will be provided a face mask</a:t>
            </a:r>
          </a:p>
          <a:p>
            <a:pPr lvl="1">
              <a:spcAft>
                <a:spcPts val="600"/>
              </a:spcAft>
            </a:pPr>
            <a:r>
              <a:rPr lang="en-US" sz="1800" b="0" dirty="0">
                <a:solidFill>
                  <a:srgbClr val="00264E"/>
                </a:solidFill>
              </a:rPr>
              <a:t>Visitors and Contractors will be required to wear a face mask.</a:t>
            </a:r>
          </a:p>
          <a:p>
            <a:pPr marL="0" indent="0">
              <a:spcBef>
                <a:spcPts val="1200"/>
              </a:spcBef>
              <a:spcAft>
                <a:spcPts val="600"/>
              </a:spcAft>
              <a:buNone/>
            </a:pPr>
            <a:r>
              <a:rPr lang="en-US" dirty="0"/>
              <a:t>Face Shields OR Safety Glasses W/Side Shields</a:t>
            </a:r>
          </a:p>
          <a:p>
            <a:pPr lvl="1">
              <a:spcAft>
                <a:spcPts val="600"/>
              </a:spcAft>
            </a:pPr>
            <a:r>
              <a:rPr lang="en-US" sz="1800" b="0" dirty="0"/>
              <a:t>Personal face shields OR safety glasses are available to help protect personal space and supplement physical distancing efforts if these are required for your area.</a:t>
            </a:r>
          </a:p>
          <a:p>
            <a:pPr lvl="1">
              <a:spcAft>
                <a:spcPts val="600"/>
              </a:spcAft>
            </a:pPr>
            <a:r>
              <a:rPr lang="en-US" sz="1800" b="0" dirty="0"/>
              <a:t>Protects others if you cough or sneeze; protects you if someone else coughs or sneezes</a:t>
            </a:r>
          </a:p>
          <a:p>
            <a:pPr lvl="1">
              <a:spcAft>
                <a:spcPts val="600"/>
              </a:spcAft>
            </a:pPr>
            <a:r>
              <a:rPr lang="en-US" sz="1800" b="0" dirty="0"/>
              <a:t>Functions as a reminder to not touch your own face with your hands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grpSp>
        <p:nvGrpSpPr>
          <p:cNvPr id="7" name="组合 122">
            <a:extLst>
              <a:ext uri="{FF2B5EF4-FFF2-40B4-BE49-F238E27FC236}">
                <a16:creationId xmlns:a16="http://schemas.microsoft.com/office/drawing/2014/main" id="{F2F3AC6F-1069-463D-9A97-C20B324E8A2F}"/>
              </a:ext>
            </a:extLst>
          </p:cNvPr>
          <p:cNvGrpSpPr>
            <a:grpSpLocks noChangeAspect="1"/>
          </p:cNvGrpSpPr>
          <p:nvPr/>
        </p:nvGrpSpPr>
        <p:grpSpPr>
          <a:xfrm>
            <a:off x="7863840" y="1552252"/>
            <a:ext cx="4114800" cy="1722500"/>
            <a:chOff x="4081211" y="813675"/>
            <a:chExt cx="4390045" cy="1837334"/>
          </a:xfrm>
        </p:grpSpPr>
        <p:pic>
          <p:nvPicPr>
            <p:cNvPr id="8" name="图片 105">
              <a:extLst>
                <a:ext uri="{FF2B5EF4-FFF2-40B4-BE49-F238E27FC236}">
                  <a16:creationId xmlns:a16="http://schemas.microsoft.com/office/drawing/2014/main" id="{A8630195-1ECF-485B-BE96-4256A110D0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105" b="18515"/>
            <a:stretch/>
          </p:blipFill>
          <p:spPr>
            <a:xfrm>
              <a:off x="4081211" y="813675"/>
              <a:ext cx="4390045" cy="1837334"/>
            </a:xfrm>
            <a:prstGeom prst="rect">
              <a:avLst/>
            </a:prstGeom>
          </p:spPr>
        </p:pic>
        <p:sp>
          <p:nvSpPr>
            <p:cNvPr id="10" name="isḻíḑê">
              <a:extLst>
                <a:ext uri="{FF2B5EF4-FFF2-40B4-BE49-F238E27FC236}">
                  <a16:creationId xmlns:a16="http://schemas.microsoft.com/office/drawing/2014/main" id="{50FC3A79-A6F7-4E87-A698-81B68BE68F24}"/>
                </a:ext>
              </a:extLst>
            </p:cNvPr>
            <p:cNvSpPr/>
            <p:nvPr/>
          </p:nvSpPr>
          <p:spPr>
            <a:xfrm>
              <a:off x="4312290" y="1253388"/>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 name="isḻíḑê">
              <a:extLst>
                <a:ext uri="{FF2B5EF4-FFF2-40B4-BE49-F238E27FC236}">
                  <a16:creationId xmlns:a16="http://schemas.microsoft.com/office/drawing/2014/main" id="{5A363ED9-27F5-43A1-9619-12B2D3322E59}"/>
                </a:ext>
              </a:extLst>
            </p:cNvPr>
            <p:cNvSpPr/>
            <p:nvPr/>
          </p:nvSpPr>
          <p:spPr>
            <a:xfrm>
              <a:off x="4885628" y="1257689"/>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2" name="isḻíḑê">
              <a:extLst>
                <a:ext uri="{FF2B5EF4-FFF2-40B4-BE49-F238E27FC236}">
                  <a16:creationId xmlns:a16="http://schemas.microsoft.com/office/drawing/2014/main" id="{BCDBFDF2-1163-4F14-B2F7-D0928780BA60}"/>
                </a:ext>
              </a:extLst>
            </p:cNvPr>
            <p:cNvSpPr/>
            <p:nvPr/>
          </p:nvSpPr>
          <p:spPr>
            <a:xfrm>
              <a:off x="5494204" y="1211037"/>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3" name="isḻíḑê">
              <a:extLst>
                <a:ext uri="{FF2B5EF4-FFF2-40B4-BE49-F238E27FC236}">
                  <a16:creationId xmlns:a16="http://schemas.microsoft.com/office/drawing/2014/main" id="{A153F06B-4E1B-45DE-A1B4-8D384F2EBEF2}"/>
                </a:ext>
              </a:extLst>
            </p:cNvPr>
            <p:cNvSpPr/>
            <p:nvPr/>
          </p:nvSpPr>
          <p:spPr>
            <a:xfrm>
              <a:off x="6102780" y="1253388"/>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4" name="isḻíḑê">
              <a:extLst>
                <a:ext uri="{FF2B5EF4-FFF2-40B4-BE49-F238E27FC236}">
                  <a16:creationId xmlns:a16="http://schemas.microsoft.com/office/drawing/2014/main" id="{7BAA5EBF-109A-4367-B91F-4C3EBEA668CC}"/>
                </a:ext>
              </a:extLst>
            </p:cNvPr>
            <p:cNvSpPr/>
            <p:nvPr/>
          </p:nvSpPr>
          <p:spPr>
            <a:xfrm>
              <a:off x="6709490" y="1235434"/>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5" name="isḻíḑê">
              <a:extLst>
                <a:ext uri="{FF2B5EF4-FFF2-40B4-BE49-F238E27FC236}">
                  <a16:creationId xmlns:a16="http://schemas.microsoft.com/office/drawing/2014/main" id="{F6AD30BE-ACEB-4AD0-9647-E63EBBA3EF2C}"/>
                </a:ext>
              </a:extLst>
            </p:cNvPr>
            <p:cNvSpPr/>
            <p:nvPr/>
          </p:nvSpPr>
          <p:spPr>
            <a:xfrm>
              <a:off x="7316200" y="1253387"/>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 name="isḻíḑê">
              <a:extLst>
                <a:ext uri="{FF2B5EF4-FFF2-40B4-BE49-F238E27FC236}">
                  <a16:creationId xmlns:a16="http://schemas.microsoft.com/office/drawing/2014/main" id="{83DD9613-9F30-4164-B552-F8A86A24586E}"/>
                </a:ext>
              </a:extLst>
            </p:cNvPr>
            <p:cNvSpPr/>
            <p:nvPr/>
          </p:nvSpPr>
          <p:spPr>
            <a:xfrm>
              <a:off x="7923069" y="1326841"/>
              <a:ext cx="287391" cy="231609"/>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grpSp>
      <p:pic>
        <p:nvPicPr>
          <p:cNvPr id="9" name="Picture 8">
            <a:extLst>
              <a:ext uri="{FF2B5EF4-FFF2-40B4-BE49-F238E27FC236}">
                <a16:creationId xmlns:a16="http://schemas.microsoft.com/office/drawing/2014/main" id="{AADD818C-C04F-4849-A59C-15765ADEF3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08027" y="3841251"/>
            <a:ext cx="1485321" cy="1494903"/>
          </a:xfrm>
          <a:prstGeom prst="rect">
            <a:avLst/>
          </a:prstGeom>
        </p:spPr>
      </p:pic>
      <p:pic>
        <p:nvPicPr>
          <p:cNvPr id="19" name="Picture 18">
            <a:extLst>
              <a:ext uri="{FF2B5EF4-FFF2-40B4-BE49-F238E27FC236}">
                <a16:creationId xmlns:a16="http://schemas.microsoft.com/office/drawing/2014/main" id="{5790E1C2-48F4-439A-8E1E-68697AA2DA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73608" y="3784922"/>
            <a:ext cx="1410211" cy="1551232"/>
          </a:xfrm>
          <a:prstGeom prst="rect">
            <a:avLst/>
          </a:prstGeom>
        </p:spPr>
      </p:pic>
    </p:spTree>
    <p:extLst>
      <p:ext uri="{BB962C8B-B14F-4D97-AF65-F5344CB8AC3E}">
        <p14:creationId xmlns:p14="http://schemas.microsoft.com/office/powerpoint/2010/main" val="161340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59E6E94-4858-4E0D-8B83-67B237062CD3}"/>
              </a:ext>
            </a:extLst>
          </p:cNvPr>
          <p:cNvSpPr txBox="1"/>
          <p:nvPr/>
        </p:nvSpPr>
        <p:spPr>
          <a:xfrm>
            <a:off x="943089" y="1986884"/>
            <a:ext cx="400116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Does not protect eyes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Reduces Risk of asymptomatic or symptomatic person from spreading virus</a:t>
            </a:r>
          </a:p>
        </p:txBody>
      </p:sp>
      <p:sp>
        <p:nvSpPr>
          <p:cNvPr id="21" name="TextBox 20">
            <a:extLst>
              <a:ext uri="{FF2B5EF4-FFF2-40B4-BE49-F238E27FC236}">
                <a16:creationId xmlns:a16="http://schemas.microsoft.com/office/drawing/2014/main" id="{0DB4067B-87CF-4E3E-BE4F-5AF665956D6F}"/>
              </a:ext>
            </a:extLst>
          </p:cNvPr>
          <p:cNvSpPr txBox="1"/>
          <p:nvPr/>
        </p:nvSpPr>
        <p:spPr>
          <a:xfrm>
            <a:off x="961970" y="3281259"/>
            <a:ext cx="3786576"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MUST </a:t>
            </a: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be worn by All Town of Hanover </a:t>
            </a:r>
            <a:r>
              <a:rPr lang="en-US" sz="1800" i="0" dirty="0" err="1">
                <a:solidFill>
                  <a:srgbClr val="4472C4">
                    <a:lumMod val="75000"/>
                  </a:srgbClr>
                </a:solidFill>
                <a:latin typeface="Calibri" panose="020F0502020204030204"/>
                <a:cs typeface="+mn-cs"/>
              </a:rPr>
              <a:t>em</a:t>
            </a:r>
            <a:r>
              <a:rPr kumimoji="0" lang="en-US" sz="1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ployees</a:t>
            </a: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when a 6 foot perimeter cannot be maintained.  All contractors</a:t>
            </a:r>
            <a:r>
              <a:rPr lang="en-US" sz="1800" i="0" dirty="0">
                <a:solidFill>
                  <a:srgbClr val="4472C4">
                    <a:lumMod val="75000"/>
                  </a:srgbClr>
                </a:solidFill>
                <a:latin typeface="Calibri" panose="020F0502020204030204"/>
                <a:cs typeface="+mn-cs"/>
              </a:rPr>
              <a:t> and visitors must wear at all times</a:t>
            </a:r>
            <a:endPar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6E57879-65EE-459E-B97A-62DBBAE6E64B}"/>
              </a:ext>
            </a:extLst>
          </p:cNvPr>
          <p:cNvSpPr txBox="1"/>
          <p:nvPr/>
        </p:nvSpPr>
        <p:spPr>
          <a:xfrm>
            <a:off x="6105000" y="1987187"/>
            <a:ext cx="5358034"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Protects eyes, face and mouth from droplets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Helps to reduce frequency of face touching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Protects others if you cough or sneeze by reducing the spread of droplets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i="0" dirty="0">
                <a:solidFill>
                  <a:srgbClr val="4472C4">
                    <a:lumMod val="75000"/>
                  </a:srgbClr>
                </a:solidFill>
                <a:latin typeface="Calibri" panose="020F0502020204030204"/>
                <a:cs typeface="+mn-cs"/>
              </a:rPr>
              <a:t>If you can’t maintain a 6 foot perimeter</a:t>
            </a:r>
            <a:endPar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B22110DC-2C9B-487C-B7CE-37A8E05B7C9C}"/>
              </a:ext>
            </a:extLst>
          </p:cNvPr>
          <p:cNvSpPr txBox="1"/>
          <p:nvPr/>
        </p:nvSpPr>
        <p:spPr>
          <a:xfrm>
            <a:off x="6380234" y="4708010"/>
            <a:ext cx="443642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Not required for entry </a:t>
            </a:r>
          </a:p>
        </p:txBody>
      </p:sp>
      <p:sp>
        <p:nvSpPr>
          <p:cNvPr id="7" name="TextBox 6">
            <a:extLst>
              <a:ext uri="{FF2B5EF4-FFF2-40B4-BE49-F238E27FC236}">
                <a16:creationId xmlns:a16="http://schemas.microsoft.com/office/drawing/2014/main" id="{A7394E60-CB5D-422E-A7F9-7B037B9040A5}"/>
              </a:ext>
            </a:extLst>
          </p:cNvPr>
          <p:cNvSpPr txBox="1"/>
          <p:nvPr/>
        </p:nvSpPr>
        <p:spPr>
          <a:xfrm>
            <a:off x="1285122" y="987708"/>
            <a:ext cx="3242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Face Mask</a:t>
            </a:r>
          </a:p>
        </p:txBody>
      </p:sp>
      <p:sp>
        <p:nvSpPr>
          <p:cNvPr id="33" name="TextBox 32">
            <a:extLst>
              <a:ext uri="{FF2B5EF4-FFF2-40B4-BE49-F238E27FC236}">
                <a16:creationId xmlns:a16="http://schemas.microsoft.com/office/drawing/2014/main" id="{0364F964-FC61-47AD-98FC-5B0FFE48EA24}"/>
              </a:ext>
            </a:extLst>
          </p:cNvPr>
          <p:cNvSpPr txBox="1"/>
          <p:nvPr/>
        </p:nvSpPr>
        <p:spPr>
          <a:xfrm>
            <a:off x="6218286" y="3595223"/>
            <a:ext cx="5358033"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Workers in close proximity to others where </a:t>
            </a:r>
            <a:r>
              <a:rPr lang="en-US" sz="1800" i="0" dirty="0" err="1">
                <a:solidFill>
                  <a:srgbClr val="4472C4">
                    <a:lumMod val="75000"/>
                  </a:srgbClr>
                </a:solidFill>
                <a:latin typeface="Calibri" panose="020F0502020204030204"/>
                <a:cs typeface="+mn-cs"/>
              </a:rPr>
              <a:t>physica</a:t>
            </a: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 distancing cannot be maintained</a:t>
            </a:r>
          </a:p>
        </p:txBody>
      </p:sp>
      <p:cxnSp>
        <p:nvCxnSpPr>
          <p:cNvPr id="42" name="Straight Connector 41">
            <a:extLst>
              <a:ext uri="{FF2B5EF4-FFF2-40B4-BE49-F238E27FC236}">
                <a16:creationId xmlns:a16="http://schemas.microsoft.com/office/drawing/2014/main" id="{D150AFFE-E99B-43DE-AA6B-2EF3C52337BC}"/>
              </a:ext>
            </a:extLst>
          </p:cNvPr>
          <p:cNvCxnSpPr>
            <a:cxnSpLocks/>
          </p:cNvCxnSpPr>
          <p:nvPr/>
        </p:nvCxnSpPr>
        <p:spPr>
          <a:xfrm>
            <a:off x="4975127" y="154719"/>
            <a:ext cx="0" cy="557534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508ABB7-EF08-4450-81BA-863282512C69}"/>
              </a:ext>
            </a:extLst>
          </p:cNvPr>
          <p:cNvCxnSpPr>
            <a:cxnSpLocks/>
          </p:cNvCxnSpPr>
          <p:nvPr/>
        </p:nvCxnSpPr>
        <p:spPr>
          <a:xfrm flipH="1">
            <a:off x="91640" y="1806275"/>
            <a:ext cx="11828142"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4FAB18C5-B139-450F-A5D9-2DB0410B0415}"/>
              </a:ext>
            </a:extLst>
          </p:cNvPr>
          <p:cNvGrpSpPr/>
          <p:nvPr/>
        </p:nvGrpSpPr>
        <p:grpSpPr>
          <a:xfrm>
            <a:off x="5233879" y="4587839"/>
            <a:ext cx="1280585" cy="859385"/>
            <a:chOff x="165764" y="4734217"/>
            <a:chExt cx="1347471" cy="969726"/>
          </a:xfrm>
        </p:grpSpPr>
        <p:sp>
          <p:nvSpPr>
            <p:cNvPr id="59" name="TextBox 58">
              <a:extLst>
                <a:ext uri="{FF2B5EF4-FFF2-40B4-BE49-F238E27FC236}">
                  <a16:creationId xmlns:a16="http://schemas.microsoft.com/office/drawing/2014/main" id="{4379BC52-937A-4066-8A9E-11B83A612E4C}"/>
                </a:ext>
              </a:extLst>
            </p:cNvPr>
            <p:cNvSpPr txBox="1"/>
            <p:nvPr/>
          </p:nvSpPr>
          <p:spPr>
            <a:xfrm>
              <a:off x="165764" y="5303833"/>
              <a:ext cx="13474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WHERE</a:t>
              </a:r>
            </a:p>
          </p:txBody>
        </p:sp>
        <p:pic>
          <p:nvPicPr>
            <p:cNvPr id="60" name="Picture 59">
              <a:extLst>
                <a:ext uri="{FF2B5EF4-FFF2-40B4-BE49-F238E27FC236}">
                  <a16:creationId xmlns:a16="http://schemas.microsoft.com/office/drawing/2014/main" id="{185B6C7F-88BB-4BCF-8B11-7EA663BC43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736" y="4734217"/>
              <a:ext cx="610570" cy="610570"/>
            </a:xfrm>
            <a:prstGeom prst="rect">
              <a:avLst/>
            </a:prstGeom>
          </p:spPr>
        </p:pic>
      </p:grpSp>
      <p:grpSp>
        <p:nvGrpSpPr>
          <p:cNvPr id="61" name="Group 60">
            <a:extLst>
              <a:ext uri="{FF2B5EF4-FFF2-40B4-BE49-F238E27FC236}">
                <a16:creationId xmlns:a16="http://schemas.microsoft.com/office/drawing/2014/main" id="{6A302F5B-DEBA-4CA9-84BA-FCF6A9B6A4BD}"/>
              </a:ext>
            </a:extLst>
          </p:cNvPr>
          <p:cNvGrpSpPr/>
          <p:nvPr/>
        </p:nvGrpSpPr>
        <p:grpSpPr>
          <a:xfrm>
            <a:off x="5219810" y="1934094"/>
            <a:ext cx="1123441" cy="1021229"/>
            <a:chOff x="262269" y="1987538"/>
            <a:chExt cx="1123441" cy="1021229"/>
          </a:xfrm>
        </p:grpSpPr>
        <p:sp>
          <p:nvSpPr>
            <p:cNvPr id="62" name="TextBox 61">
              <a:extLst>
                <a:ext uri="{FF2B5EF4-FFF2-40B4-BE49-F238E27FC236}">
                  <a16:creationId xmlns:a16="http://schemas.microsoft.com/office/drawing/2014/main" id="{B16345B1-6410-4B8D-87A5-AA60C20DB3CE}"/>
                </a:ext>
              </a:extLst>
            </p:cNvPr>
            <p:cNvSpPr txBox="1"/>
            <p:nvPr/>
          </p:nvSpPr>
          <p:spPr>
            <a:xfrm>
              <a:off x="262269" y="2608657"/>
              <a:ext cx="11234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WHY</a:t>
              </a:r>
            </a:p>
          </p:txBody>
        </p:sp>
        <p:pic>
          <p:nvPicPr>
            <p:cNvPr id="63" name="Picture 62">
              <a:extLst>
                <a:ext uri="{FF2B5EF4-FFF2-40B4-BE49-F238E27FC236}">
                  <a16:creationId xmlns:a16="http://schemas.microsoft.com/office/drawing/2014/main" id="{B265F4A3-3844-48E2-A4C9-2863FCFC8B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863" y="1987538"/>
              <a:ext cx="662029" cy="662029"/>
            </a:xfrm>
            <a:prstGeom prst="rect">
              <a:avLst/>
            </a:prstGeom>
          </p:spPr>
        </p:pic>
      </p:grpSp>
      <p:grpSp>
        <p:nvGrpSpPr>
          <p:cNvPr id="64" name="Group 63">
            <a:extLst>
              <a:ext uri="{FF2B5EF4-FFF2-40B4-BE49-F238E27FC236}">
                <a16:creationId xmlns:a16="http://schemas.microsoft.com/office/drawing/2014/main" id="{7E735F96-E21E-4CC4-9734-4E5AD3C3E5E3}"/>
              </a:ext>
            </a:extLst>
          </p:cNvPr>
          <p:cNvGrpSpPr/>
          <p:nvPr/>
        </p:nvGrpSpPr>
        <p:grpSpPr>
          <a:xfrm>
            <a:off x="5397316" y="3363838"/>
            <a:ext cx="1123441" cy="946126"/>
            <a:chOff x="280103" y="3458410"/>
            <a:chExt cx="1123441" cy="946126"/>
          </a:xfrm>
        </p:grpSpPr>
        <p:sp>
          <p:nvSpPr>
            <p:cNvPr id="65" name="TextBox 64">
              <a:extLst>
                <a:ext uri="{FF2B5EF4-FFF2-40B4-BE49-F238E27FC236}">
                  <a16:creationId xmlns:a16="http://schemas.microsoft.com/office/drawing/2014/main" id="{46BA1B5A-5F63-463E-B5BA-6B0C28B21A1C}"/>
                </a:ext>
              </a:extLst>
            </p:cNvPr>
            <p:cNvSpPr txBox="1"/>
            <p:nvPr/>
          </p:nvSpPr>
          <p:spPr>
            <a:xfrm>
              <a:off x="280103" y="4004426"/>
              <a:ext cx="11234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WHO</a:t>
              </a:r>
            </a:p>
          </p:txBody>
        </p:sp>
        <p:pic>
          <p:nvPicPr>
            <p:cNvPr id="66" name="Picture 65">
              <a:extLst>
                <a:ext uri="{FF2B5EF4-FFF2-40B4-BE49-F238E27FC236}">
                  <a16:creationId xmlns:a16="http://schemas.microsoft.com/office/drawing/2014/main" id="{8409E1C1-9C69-4FFE-81C4-1727BD5DF9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611" y="3458410"/>
              <a:ext cx="765462" cy="765462"/>
            </a:xfrm>
            <a:prstGeom prst="rect">
              <a:avLst/>
            </a:prstGeom>
          </p:spPr>
        </p:pic>
      </p:grpSp>
      <p:sp>
        <p:nvSpPr>
          <p:cNvPr id="37" name="TextBox 36">
            <a:extLst>
              <a:ext uri="{FF2B5EF4-FFF2-40B4-BE49-F238E27FC236}">
                <a16:creationId xmlns:a16="http://schemas.microsoft.com/office/drawing/2014/main" id="{E825C7D6-7A41-4197-830A-D237AAB402A2}"/>
              </a:ext>
            </a:extLst>
          </p:cNvPr>
          <p:cNvSpPr txBox="1"/>
          <p:nvPr/>
        </p:nvSpPr>
        <p:spPr>
          <a:xfrm>
            <a:off x="973960" y="6016923"/>
            <a:ext cx="9935834" cy="646331"/>
          </a:xfrm>
          <a:prstGeom prst="rect">
            <a:avLst/>
          </a:prstGeom>
          <a:solidFill>
            <a:srgbClr val="92D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Social Distancing</a:t>
            </a:r>
          </a:p>
        </p:txBody>
      </p:sp>
      <p:sp>
        <p:nvSpPr>
          <p:cNvPr id="41" name="TextBox 40">
            <a:extLst>
              <a:ext uri="{FF2B5EF4-FFF2-40B4-BE49-F238E27FC236}">
                <a16:creationId xmlns:a16="http://schemas.microsoft.com/office/drawing/2014/main" id="{D4044537-DA50-4F3D-9268-B0EE28484281}"/>
              </a:ext>
            </a:extLst>
          </p:cNvPr>
          <p:cNvSpPr txBox="1"/>
          <p:nvPr/>
        </p:nvSpPr>
        <p:spPr>
          <a:xfrm>
            <a:off x="5251816" y="1006724"/>
            <a:ext cx="25252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Face Shield</a:t>
            </a:r>
          </a:p>
        </p:txBody>
      </p:sp>
      <p:sp>
        <p:nvSpPr>
          <p:cNvPr id="43" name="TextBox 42">
            <a:extLst>
              <a:ext uri="{FF2B5EF4-FFF2-40B4-BE49-F238E27FC236}">
                <a16:creationId xmlns:a16="http://schemas.microsoft.com/office/drawing/2014/main" id="{080674AB-EB74-404B-A350-830485261B25}"/>
              </a:ext>
            </a:extLst>
          </p:cNvPr>
          <p:cNvSpPr txBox="1"/>
          <p:nvPr/>
        </p:nvSpPr>
        <p:spPr>
          <a:xfrm>
            <a:off x="8598444" y="997834"/>
            <a:ext cx="3242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Safety Glasses</a:t>
            </a:r>
          </a:p>
        </p:txBody>
      </p:sp>
      <p:sp>
        <p:nvSpPr>
          <p:cNvPr id="45" name="TextBox 44">
            <a:extLst>
              <a:ext uri="{FF2B5EF4-FFF2-40B4-BE49-F238E27FC236}">
                <a16:creationId xmlns:a16="http://schemas.microsoft.com/office/drawing/2014/main" id="{E652728A-267A-4DB9-A303-F55907F81FFB}"/>
              </a:ext>
            </a:extLst>
          </p:cNvPr>
          <p:cNvSpPr txBox="1"/>
          <p:nvPr/>
        </p:nvSpPr>
        <p:spPr>
          <a:xfrm>
            <a:off x="7824806" y="1018485"/>
            <a:ext cx="725944" cy="461665"/>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OR</a:t>
            </a:r>
          </a:p>
        </p:txBody>
      </p:sp>
      <p:grpSp>
        <p:nvGrpSpPr>
          <p:cNvPr id="46" name="Group 45">
            <a:extLst>
              <a:ext uri="{FF2B5EF4-FFF2-40B4-BE49-F238E27FC236}">
                <a16:creationId xmlns:a16="http://schemas.microsoft.com/office/drawing/2014/main" id="{FC74FA4D-6725-4A0B-8FEE-8F162E84E93E}"/>
              </a:ext>
            </a:extLst>
          </p:cNvPr>
          <p:cNvGrpSpPr/>
          <p:nvPr/>
        </p:nvGrpSpPr>
        <p:grpSpPr>
          <a:xfrm>
            <a:off x="-59073" y="4587839"/>
            <a:ext cx="1280585" cy="859385"/>
            <a:chOff x="165764" y="4734217"/>
            <a:chExt cx="1347471" cy="969726"/>
          </a:xfrm>
        </p:grpSpPr>
        <p:sp>
          <p:nvSpPr>
            <p:cNvPr id="48" name="TextBox 47">
              <a:extLst>
                <a:ext uri="{FF2B5EF4-FFF2-40B4-BE49-F238E27FC236}">
                  <a16:creationId xmlns:a16="http://schemas.microsoft.com/office/drawing/2014/main" id="{90E03D4E-D4F2-412B-8A5C-DF8C6862515E}"/>
                </a:ext>
              </a:extLst>
            </p:cNvPr>
            <p:cNvSpPr txBox="1"/>
            <p:nvPr/>
          </p:nvSpPr>
          <p:spPr>
            <a:xfrm>
              <a:off x="165764" y="5303833"/>
              <a:ext cx="13474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WHERE</a:t>
              </a:r>
            </a:p>
          </p:txBody>
        </p:sp>
        <p:pic>
          <p:nvPicPr>
            <p:cNvPr id="49" name="Picture 48">
              <a:extLst>
                <a:ext uri="{FF2B5EF4-FFF2-40B4-BE49-F238E27FC236}">
                  <a16:creationId xmlns:a16="http://schemas.microsoft.com/office/drawing/2014/main" id="{4699C86C-024C-4817-A7DB-62EB806397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736" y="4734217"/>
              <a:ext cx="610570" cy="610570"/>
            </a:xfrm>
            <a:prstGeom prst="rect">
              <a:avLst/>
            </a:prstGeom>
          </p:spPr>
        </p:pic>
      </p:grpSp>
      <p:grpSp>
        <p:nvGrpSpPr>
          <p:cNvPr id="50" name="Group 49">
            <a:extLst>
              <a:ext uri="{FF2B5EF4-FFF2-40B4-BE49-F238E27FC236}">
                <a16:creationId xmlns:a16="http://schemas.microsoft.com/office/drawing/2014/main" id="{A55978C9-B378-4798-8EB7-B90D768CE294}"/>
              </a:ext>
            </a:extLst>
          </p:cNvPr>
          <p:cNvGrpSpPr/>
          <p:nvPr/>
        </p:nvGrpSpPr>
        <p:grpSpPr>
          <a:xfrm>
            <a:off x="98071" y="1937022"/>
            <a:ext cx="1123441" cy="1019968"/>
            <a:chOff x="261619" y="1987538"/>
            <a:chExt cx="1123441" cy="1019968"/>
          </a:xfrm>
        </p:grpSpPr>
        <p:sp>
          <p:nvSpPr>
            <p:cNvPr id="51" name="TextBox 50">
              <a:extLst>
                <a:ext uri="{FF2B5EF4-FFF2-40B4-BE49-F238E27FC236}">
                  <a16:creationId xmlns:a16="http://schemas.microsoft.com/office/drawing/2014/main" id="{60C0FD28-2250-4669-B3FF-5578F25CDD62}"/>
                </a:ext>
              </a:extLst>
            </p:cNvPr>
            <p:cNvSpPr txBox="1"/>
            <p:nvPr/>
          </p:nvSpPr>
          <p:spPr>
            <a:xfrm>
              <a:off x="261619" y="2607396"/>
              <a:ext cx="11234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WHY</a:t>
              </a:r>
            </a:p>
          </p:txBody>
        </p:sp>
        <p:pic>
          <p:nvPicPr>
            <p:cNvPr id="53" name="Picture 52">
              <a:extLst>
                <a:ext uri="{FF2B5EF4-FFF2-40B4-BE49-F238E27FC236}">
                  <a16:creationId xmlns:a16="http://schemas.microsoft.com/office/drawing/2014/main" id="{0968E676-A930-43A2-802E-DC0D1EBCF6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863" y="1987538"/>
              <a:ext cx="662029" cy="662029"/>
            </a:xfrm>
            <a:prstGeom prst="rect">
              <a:avLst/>
            </a:prstGeom>
          </p:spPr>
        </p:pic>
      </p:grpSp>
      <p:grpSp>
        <p:nvGrpSpPr>
          <p:cNvPr id="54" name="Group 53">
            <a:extLst>
              <a:ext uri="{FF2B5EF4-FFF2-40B4-BE49-F238E27FC236}">
                <a16:creationId xmlns:a16="http://schemas.microsoft.com/office/drawing/2014/main" id="{498C262D-BB6F-4F67-BCA3-75EA07355B05}"/>
              </a:ext>
            </a:extLst>
          </p:cNvPr>
          <p:cNvGrpSpPr/>
          <p:nvPr/>
        </p:nvGrpSpPr>
        <p:grpSpPr>
          <a:xfrm>
            <a:off x="98072" y="3365742"/>
            <a:ext cx="1123441" cy="946126"/>
            <a:chOff x="280103" y="3458410"/>
            <a:chExt cx="1123441" cy="946126"/>
          </a:xfrm>
        </p:grpSpPr>
        <p:sp>
          <p:nvSpPr>
            <p:cNvPr id="55" name="TextBox 54">
              <a:extLst>
                <a:ext uri="{FF2B5EF4-FFF2-40B4-BE49-F238E27FC236}">
                  <a16:creationId xmlns:a16="http://schemas.microsoft.com/office/drawing/2014/main" id="{6A733E44-EEF1-49C2-83B1-280865714835}"/>
                </a:ext>
              </a:extLst>
            </p:cNvPr>
            <p:cNvSpPr txBox="1"/>
            <p:nvPr/>
          </p:nvSpPr>
          <p:spPr>
            <a:xfrm>
              <a:off x="280103" y="4004426"/>
              <a:ext cx="11234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WHO</a:t>
              </a:r>
            </a:p>
          </p:txBody>
        </p:sp>
        <p:pic>
          <p:nvPicPr>
            <p:cNvPr id="67" name="Picture 66">
              <a:extLst>
                <a:ext uri="{FF2B5EF4-FFF2-40B4-BE49-F238E27FC236}">
                  <a16:creationId xmlns:a16="http://schemas.microsoft.com/office/drawing/2014/main" id="{A79D765C-EA37-4D7E-B57F-87F2CEEA75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611" y="3458410"/>
              <a:ext cx="765462" cy="765462"/>
            </a:xfrm>
            <a:prstGeom prst="rect">
              <a:avLst/>
            </a:prstGeom>
          </p:spPr>
        </p:pic>
      </p:grpSp>
      <p:pic>
        <p:nvPicPr>
          <p:cNvPr id="36" name="Picture 35">
            <a:extLst>
              <a:ext uri="{FF2B5EF4-FFF2-40B4-BE49-F238E27FC236}">
                <a16:creationId xmlns:a16="http://schemas.microsoft.com/office/drawing/2014/main" id="{D0409037-E19D-4AD8-97F4-9399008058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9036" y="111746"/>
            <a:ext cx="946166" cy="946166"/>
          </a:xfrm>
          <a:prstGeom prst="rect">
            <a:avLst/>
          </a:prstGeom>
        </p:spPr>
      </p:pic>
      <p:pic>
        <p:nvPicPr>
          <p:cNvPr id="2" name="Picture 1">
            <a:extLst>
              <a:ext uri="{FF2B5EF4-FFF2-40B4-BE49-F238E27FC236}">
                <a16:creationId xmlns:a16="http://schemas.microsoft.com/office/drawing/2014/main" id="{6E76F110-CCF9-4CC8-A0A4-C9F1277937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9361" y="62188"/>
            <a:ext cx="854059" cy="935646"/>
          </a:xfrm>
          <a:prstGeom prst="rect">
            <a:avLst/>
          </a:prstGeom>
        </p:spPr>
      </p:pic>
      <p:pic>
        <p:nvPicPr>
          <p:cNvPr id="38" name="Picture 37">
            <a:extLst>
              <a:ext uri="{FF2B5EF4-FFF2-40B4-BE49-F238E27FC236}">
                <a16:creationId xmlns:a16="http://schemas.microsoft.com/office/drawing/2014/main" id="{04084175-812A-4F15-AB20-CE3C38A7AA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07662" y="-24679"/>
            <a:ext cx="1455807" cy="1197377"/>
          </a:xfrm>
          <a:prstGeom prst="rect">
            <a:avLst/>
          </a:prstGeom>
        </p:spPr>
      </p:pic>
    </p:spTree>
    <p:extLst>
      <p:ext uri="{BB962C8B-B14F-4D97-AF65-F5344CB8AC3E}">
        <p14:creationId xmlns:p14="http://schemas.microsoft.com/office/powerpoint/2010/main" val="257141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D94C37-CD8D-49C4-8798-64D647F30C81}"/>
              </a:ext>
            </a:extLst>
          </p:cNvPr>
          <p:cNvSpPr txBox="1">
            <a:spLocks/>
          </p:cNvSpPr>
          <p:nvPr/>
        </p:nvSpPr>
        <p:spPr>
          <a:xfrm>
            <a:off x="640080" y="36576"/>
            <a:ext cx="10972800" cy="502920"/>
          </a:xfrm>
          <a:prstGeom prst="rect">
            <a:avLst/>
          </a:prstGeom>
        </p:spPr>
        <p:txBody>
          <a:bodyPr anchor="t">
            <a:noAutofit/>
          </a:bodyPr>
          <a:lstStyle>
            <a:lvl1pPr algn="l" defTabSz="914400" rtl="0" eaLnBrk="1" latinLnBrk="0" hangingPunct="1">
              <a:lnSpc>
                <a:spcPct val="90000"/>
              </a:lnSpc>
              <a:spcBef>
                <a:spcPct val="0"/>
              </a:spcBef>
              <a:buNone/>
              <a:defRPr sz="3000" b="1" i="0" kern="1200" cap="none" baseline="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en-US" sz="3200" dirty="0"/>
              <a:t>SPLs – Personal Face Masks / Personal Face Shields</a:t>
            </a:r>
            <a:endParaRPr lang="en-US" sz="1400" dirty="0"/>
          </a:p>
        </p:txBody>
      </p:sp>
      <p:pic>
        <p:nvPicPr>
          <p:cNvPr id="5" name="Picture 4">
            <a:extLst>
              <a:ext uri="{FF2B5EF4-FFF2-40B4-BE49-F238E27FC236}">
                <a16:creationId xmlns:a16="http://schemas.microsoft.com/office/drawing/2014/main" id="{4A905871-1E99-4D69-BE5F-A8803327B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 y="539496"/>
            <a:ext cx="4802548" cy="6215062"/>
          </a:xfrm>
          <a:prstGeom prst="rect">
            <a:avLst/>
          </a:prstGeom>
        </p:spPr>
      </p:pic>
      <p:pic>
        <p:nvPicPr>
          <p:cNvPr id="7" name="Picture 6">
            <a:extLst>
              <a:ext uri="{FF2B5EF4-FFF2-40B4-BE49-F238E27FC236}">
                <a16:creationId xmlns:a16="http://schemas.microsoft.com/office/drawing/2014/main" id="{E317A992-8F05-45BD-94B3-C60A5AB523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12"/>
          <a:stretch/>
        </p:blipFill>
        <p:spPr>
          <a:xfrm>
            <a:off x="6096000" y="642939"/>
            <a:ext cx="4927662" cy="6178486"/>
          </a:xfrm>
          <a:prstGeom prst="rect">
            <a:avLst/>
          </a:prstGeom>
        </p:spPr>
      </p:pic>
    </p:spTree>
    <p:extLst>
      <p:ext uri="{BB962C8B-B14F-4D97-AF65-F5344CB8AC3E}">
        <p14:creationId xmlns:p14="http://schemas.microsoft.com/office/powerpoint/2010/main" val="52219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If You Have Symptoms, Do Not Come To Work</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7315200" cy="5029200"/>
          </a:xfrm>
        </p:spPr>
        <p:txBody>
          <a:bodyPr/>
          <a:lstStyle/>
          <a:p>
            <a:pPr marL="0" indent="0">
              <a:spcAft>
                <a:spcPts val="600"/>
              </a:spcAft>
              <a:buNone/>
            </a:pPr>
            <a:r>
              <a:rPr lang="en-US" b="0" dirty="0"/>
              <a:t>Before each shift, prior to reporting for work, all employees will be expected to complete an at home survey assessing their ability to report to work</a:t>
            </a:r>
          </a:p>
          <a:p>
            <a:pPr lvl="1">
              <a:spcAft>
                <a:spcPts val="600"/>
              </a:spcAft>
            </a:pPr>
            <a:r>
              <a:rPr lang="en-US" b="0" dirty="0"/>
              <a:t>Survey to be completed prior to the beginning of each shift</a:t>
            </a:r>
          </a:p>
          <a:p>
            <a:pPr lvl="1">
              <a:spcAft>
                <a:spcPts val="600"/>
              </a:spcAft>
            </a:pPr>
            <a:r>
              <a:rPr lang="en-US" b="0" dirty="0"/>
              <a:t>Survey questions are meant to assess the ability of an employee to come to work</a:t>
            </a:r>
          </a:p>
          <a:p>
            <a:pPr lvl="1">
              <a:spcAft>
                <a:spcPts val="600"/>
              </a:spcAft>
            </a:pPr>
            <a:r>
              <a:rPr lang="en-US" b="0" dirty="0"/>
              <a:t>One of the questions asks the employee to assess if they have symptoms similar to COVID-19</a:t>
            </a:r>
          </a:p>
          <a:p>
            <a:pPr marL="0" indent="0">
              <a:spcAft>
                <a:spcPts val="600"/>
              </a:spcAft>
              <a:buNone/>
            </a:pPr>
            <a:endParaRPr lang="en-US" b="0" dirty="0"/>
          </a:p>
          <a:p>
            <a:pPr marL="0" indent="0">
              <a:spcAft>
                <a:spcPts val="600"/>
              </a:spcAft>
              <a:buNone/>
            </a:pPr>
            <a:r>
              <a:rPr lang="en-US" b="0" dirty="0"/>
              <a:t>Symptoms of COVID-19 include (but are not limited to): </a:t>
            </a:r>
          </a:p>
          <a:p>
            <a:pPr lvl="1">
              <a:spcAft>
                <a:spcPts val="600"/>
              </a:spcAft>
            </a:pPr>
            <a:r>
              <a:rPr lang="en-US" b="0" dirty="0"/>
              <a:t>cold or flu-like symptoms (to include fever, cough, sore throat, respiratory illness, difficulty breathing)</a:t>
            </a:r>
          </a:p>
          <a:p>
            <a:pPr lvl="1">
              <a:spcAft>
                <a:spcPts val="600"/>
              </a:spcAft>
            </a:pPr>
            <a:r>
              <a:rPr lang="en-US" b="0" dirty="0"/>
              <a:t>If experiencing these symptoms, </a:t>
            </a:r>
            <a:r>
              <a:rPr lang="en-US" dirty="0"/>
              <a:t>you should not come to work</a:t>
            </a:r>
            <a:r>
              <a:rPr lang="en-US" b="0" dirty="0"/>
              <a:t>; Follow up with your healthcare provider and follow medical leave procedures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9" name="Picture 8">
            <a:extLst>
              <a:ext uri="{FF2B5EF4-FFF2-40B4-BE49-F238E27FC236}">
                <a16:creationId xmlns:a16="http://schemas.microsoft.com/office/drawing/2014/main" id="{8078F4F8-660E-47E6-844D-81FEA4CA65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01046" y="1574819"/>
            <a:ext cx="3200400" cy="4109249"/>
          </a:xfrm>
          <a:prstGeom prst="rect">
            <a:avLst/>
          </a:prstGeom>
          <a:ln>
            <a:solidFill>
              <a:srgbClr val="00264E"/>
            </a:solidFill>
          </a:ln>
        </p:spPr>
      </p:pic>
    </p:spTree>
    <p:extLst>
      <p:ext uri="{BB962C8B-B14F-4D97-AF65-F5344CB8AC3E}">
        <p14:creationId xmlns:p14="http://schemas.microsoft.com/office/powerpoint/2010/main" val="355743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Practicing Social Distancing – Breaks &amp; Lunch</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7315200" cy="5029200"/>
          </a:xfrm>
        </p:spPr>
        <p:txBody>
          <a:bodyPr/>
          <a:lstStyle/>
          <a:p>
            <a:pPr marL="0" indent="0">
              <a:spcAft>
                <a:spcPts val="600"/>
              </a:spcAft>
              <a:buNone/>
            </a:pPr>
            <a:r>
              <a:rPr lang="en-US" b="0" dirty="0"/>
              <a:t>Remember to follow physical distancing guideline to keep 6 feet of separation</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7" name="Picture 6">
            <a:extLst>
              <a:ext uri="{FF2B5EF4-FFF2-40B4-BE49-F238E27FC236}">
                <a16:creationId xmlns:a16="http://schemas.microsoft.com/office/drawing/2014/main" id="{D4CB551E-CA1F-4E6C-8CD4-C86334AE4E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19976" y="1326615"/>
            <a:ext cx="3657600" cy="4725059"/>
          </a:xfrm>
          <a:prstGeom prst="rect">
            <a:avLst/>
          </a:prstGeom>
        </p:spPr>
      </p:pic>
      <p:sp>
        <p:nvSpPr>
          <p:cNvPr id="8" name="Rectangle 7">
            <a:extLst>
              <a:ext uri="{FF2B5EF4-FFF2-40B4-BE49-F238E27FC236}">
                <a16:creationId xmlns:a16="http://schemas.microsoft.com/office/drawing/2014/main" id="{8A1597DF-4621-47AB-A91D-FE1B74745212}"/>
              </a:ext>
            </a:extLst>
          </p:cNvPr>
          <p:cNvSpPr/>
          <p:nvPr/>
        </p:nvSpPr>
        <p:spPr>
          <a:xfrm>
            <a:off x="295662" y="2791268"/>
            <a:ext cx="2377440" cy="2680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i="0" dirty="0">
                <a:solidFill>
                  <a:schemeClr val="tx1"/>
                </a:solidFill>
                <a:latin typeface="Arial" panose="020B0604020202020204" pitchFamily="34" charset="0"/>
                <a:cs typeface="Arial" panose="020B0604020202020204" pitchFamily="34" charset="0"/>
              </a:rPr>
              <a:t>Before Meal:</a:t>
            </a:r>
          </a:p>
          <a:p>
            <a:pPr algn="ctr" fontAlgn="auto">
              <a:spcBef>
                <a:spcPts val="0"/>
              </a:spcBef>
              <a:spcAft>
                <a:spcPts val="0"/>
              </a:spcAft>
            </a:pPr>
            <a:endParaRPr lang="en-US" sz="1400" i="0" dirty="0">
              <a:solidFill>
                <a:schemeClr val="tx1"/>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Keep Social Distancing (6 feet separation)</a:t>
            </a:r>
          </a:p>
          <a:p>
            <a:pPr marL="285750" indent="-285750" fontAlgn="auto">
              <a:spcBef>
                <a:spcPts val="120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Wash Hands per the public health guidelines</a:t>
            </a:r>
          </a:p>
        </p:txBody>
      </p:sp>
      <p:sp>
        <p:nvSpPr>
          <p:cNvPr id="10" name="Rectangle 9">
            <a:extLst>
              <a:ext uri="{FF2B5EF4-FFF2-40B4-BE49-F238E27FC236}">
                <a16:creationId xmlns:a16="http://schemas.microsoft.com/office/drawing/2014/main" id="{D9D1F1C4-F207-4F2E-83F5-523CBFEAB6CB}"/>
              </a:ext>
            </a:extLst>
          </p:cNvPr>
          <p:cNvSpPr/>
          <p:nvPr/>
        </p:nvSpPr>
        <p:spPr>
          <a:xfrm>
            <a:off x="2855127" y="2791269"/>
            <a:ext cx="2377440" cy="2680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i="0" dirty="0">
                <a:solidFill>
                  <a:schemeClr val="tx1"/>
                </a:solidFill>
                <a:latin typeface="Arial" panose="020B0604020202020204" pitchFamily="34" charset="0"/>
                <a:cs typeface="Arial" panose="020B0604020202020204" pitchFamily="34" charset="0"/>
              </a:rPr>
              <a:t>While Eating:</a:t>
            </a:r>
          </a:p>
          <a:p>
            <a:pPr algn="ctr" fontAlgn="auto">
              <a:spcBef>
                <a:spcPts val="0"/>
              </a:spcBef>
              <a:spcAft>
                <a:spcPts val="0"/>
              </a:spcAft>
            </a:pPr>
            <a:endParaRPr lang="en-US" sz="1400" i="0" dirty="0">
              <a:solidFill>
                <a:schemeClr val="tx1"/>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Keep Social Distancing (6 feet separation)</a:t>
            </a:r>
          </a:p>
          <a:p>
            <a:pPr marL="285750" indent="-285750" fontAlgn="auto">
              <a:spcBef>
                <a:spcPts val="120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Eat at your desk, outside the building or in limited lunchroom seating</a:t>
            </a:r>
          </a:p>
        </p:txBody>
      </p:sp>
      <p:sp>
        <p:nvSpPr>
          <p:cNvPr id="11" name="Rectangle 10">
            <a:extLst>
              <a:ext uri="{FF2B5EF4-FFF2-40B4-BE49-F238E27FC236}">
                <a16:creationId xmlns:a16="http://schemas.microsoft.com/office/drawing/2014/main" id="{B865D8F7-989A-4E7A-A656-02F3CDB7BB1B}"/>
              </a:ext>
            </a:extLst>
          </p:cNvPr>
          <p:cNvSpPr/>
          <p:nvPr/>
        </p:nvSpPr>
        <p:spPr>
          <a:xfrm>
            <a:off x="5421341" y="2791269"/>
            <a:ext cx="2377440" cy="2680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i="0" dirty="0">
                <a:solidFill>
                  <a:schemeClr val="tx1"/>
                </a:solidFill>
                <a:latin typeface="Arial" panose="020B0604020202020204" pitchFamily="34" charset="0"/>
                <a:cs typeface="Arial" panose="020B0604020202020204" pitchFamily="34" charset="0"/>
              </a:rPr>
              <a:t>After Eating:</a:t>
            </a:r>
          </a:p>
          <a:p>
            <a:pPr fontAlgn="auto">
              <a:spcBef>
                <a:spcPts val="0"/>
              </a:spcBef>
              <a:spcAft>
                <a:spcPts val="0"/>
              </a:spcAft>
            </a:pPr>
            <a:endParaRPr lang="en-US" sz="1400" i="0" dirty="0">
              <a:solidFill>
                <a:schemeClr val="tx1"/>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Keep Social Distancing (6 feet separation)</a:t>
            </a:r>
          </a:p>
          <a:p>
            <a:pPr marL="285750" indent="-285750" fontAlgn="auto">
              <a:spcBef>
                <a:spcPts val="120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Throw trash away in trash containers</a:t>
            </a:r>
          </a:p>
          <a:p>
            <a:pPr marL="285750" indent="-285750" fontAlgn="auto">
              <a:spcBef>
                <a:spcPts val="1200"/>
              </a:spcBef>
              <a:spcAft>
                <a:spcPts val="0"/>
              </a:spcAft>
              <a:buFont typeface="Arial" panose="020B0604020202020204" pitchFamily="34" charset="0"/>
              <a:buChar char="•"/>
            </a:pPr>
            <a:r>
              <a:rPr lang="en-US" sz="1400" i="0" dirty="0">
                <a:solidFill>
                  <a:schemeClr val="tx1"/>
                </a:solidFill>
                <a:latin typeface="Arial" panose="020B0604020202020204" pitchFamily="34" charset="0"/>
                <a:cs typeface="Arial" panose="020B0604020202020204" pitchFamily="34" charset="0"/>
              </a:rPr>
              <a:t>Wash Hands per the public guidelines</a:t>
            </a:r>
          </a:p>
        </p:txBody>
      </p:sp>
      <p:sp>
        <p:nvSpPr>
          <p:cNvPr id="12" name="washing-hands_100653">
            <a:extLst>
              <a:ext uri="{FF2B5EF4-FFF2-40B4-BE49-F238E27FC236}">
                <a16:creationId xmlns:a16="http://schemas.microsoft.com/office/drawing/2014/main" id="{9DDCA933-AB51-4079-8A24-E4C435FFCDD3}"/>
              </a:ext>
            </a:extLst>
          </p:cNvPr>
          <p:cNvSpPr>
            <a:spLocks noChangeAspect="1"/>
          </p:cNvSpPr>
          <p:nvPr/>
        </p:nvSpPr>
        <p:spPr bwMode="auto">
          <a:xfrm>
            <a:off x="6299263" y="2164283"/>
            <a:ext cx="621596" cy="5486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32" h="536227">
                <a:moveTo>
                  <a:pt x="413649" y="329611"/>
                </a:moveTo>
                <a:cubicBezTo>
                  <a:pt x="437695" y="329611"/>
                  <a:pt x="472221" y="333246"/>
                  <a:pt x="500570" y="350207"/>
                </a:cubicBezTo>
                <a:cubicBezTo>
                  <a:pt x="533331" y="369811"/>
                  <a:pt x="563224" y="379063"/>
                  <a:pt x="588043" y="385561"/>
                </a:cubicBezTo>
                <a:cubicBezTo>
                  <a:pt x="609001" y="390957"/>
                  <a:pt x="609332" y="424218"/>
                  <a:pt x="605913" y="451202"/>
                </a:cubicBezTo>
                <a:cubicBezTo>
                  <a:pt x="603486" y="470035"/>
                  <a:pt x="598632" y="490080"/>
                  <a:pt x="592565" y="506160"/>
                </a:cubicBezTo>
                <a:cubicBezTo>
                  <a:pt x="582417" y="533033"/>
                  <a:pt x="573703" y="536227"/>
                  <a:pt x="568077" y="536227"/>
                </a:cubicBezTo>
                <a:cubicBezTo>
                  <a:pt x="566202" y="536227"/>
                  <a:pt x="564437" y="535787"/>
                  <a:pt x="562783" y="534906"/>
                </a:cubicBezTo>
                <a:cubicBezTo>
                  <a:pt x="544141" y="525654"/>
                  <a:pt x="496158" y="511667"/>
                  <a:pt x="459977" y="507041"/>
                </a:cubicBezTo>
                <a:cubicBezTo>
                  <a:pt x="457220" y="506711"/>
                  <a:pt x="454241" y="506490"/>
                  <a:pt x="450932" y="506490"/>
                </a:cubicBezTo>
                <a:cubicBezTo>
                  <a:pt x="424017" y="506490"/>
                  <a:pt x="387285" y="518495"/>
                  <a:pt x="363018" y="526425"/>
                </a:cubicBezTo>
                <a:cubicBezTo>
                  <a:pt x="354635" y="529179"/>
                  <a:pt x="348016" y="531381"/>
                  <a:pt x="343384" y="532483"/>
                </a:cubicBezTo>
                <a:cubicBezTo>
                  <a:pt x="337096" y="534025"/>
                  <a:pt x="328602" y="534906"/>
                  <a:pt x="318234" y="534906"/>
                </a:cubicBezTo>
                <a:cubicBezTo>
                  <a:pt x="295400" y="534906"/>
                  <a:pt x="265838" y="531161"/>
                  <a:pt x="236828" y="524553"/>
                </a:cubicBezTo>
                <a:cubicBezTo>
                  <a:pt x="211237" y="518826"/>
                  <a:pt x="175939" y="516072"/>
                  <a:pt x="141854" y="513319"/>
                </a:cubicBezTo>
                <a:cubicBezTo>
                  <a:pt x="68941" y="507482"/>
                  <a:pt x="27797" y="503186"/>
                  <a:pt x="27797" y="481159"/>
                </a:cubicBezTo>
                <a:cubicBezTo>
                  <a:pt x="27797" y="471137"/>
                  <a:pt x="31327" y="465079"/>
                  <a:pt x="35850" y="461334"/>
                </a:cubicBezTo>
                <a:cubicBezTo>
                  <a:pt x="19745" y="459903"/>
                  <a:pt x="0" y="454947"/>
                  <a:pt x="0" y="433140"/>
                </a:cubicBezTo>
                <a:cubicBezTo>
                  <a:pt x="0" y="405275"/>
                  <a:pt x="40482" y="405275"/>
                  <a:pt x="53719" y="405275"/>
                </a:cubicBezTo>
                <a:cubicBezTo>
                  <a:pt x="82730" y="405275"/>
                  <a:pt x="121006" y="410672"/>
                  <a:pt x="158069" y="415958"/>
                </a:cubicBezTo>
                <a:cubicBezTo>
                  <a:pt x="189065" y="420474"/>
                  <a:pt x="218406" y="424659"/>
                  <a:pt x="241240" y="425540"/>
                </a:cubicBezTo>
                <a:cubicBezTo>
                  <a:pt x="241791" y="425540"/>
                  <a:pt x="242453" y="425650"/>
                  <a:pt x="243005" y="425650"/>
                </a:cubicBezTo>
                <a:cubicBezTo>
                  <a:pt x="260323" y="425650"/>
                  <a:pt x="286135" y="416179"/>
                  <a:pt x="300033" y="409791"/>
                </a:cubicBezTo>
                <a:cubicBezTo>
                  <a:pt x="291209" y="408799"/>
                  <a:pt x="277751" y="408689"/>
                  <a:pt x="266941" y="408579"/>
                </a:cubicBezTo>
                <a:cubicBezTo>
                  <a:pt x="223701" y="408249"/>
                  <a:pt x="194911" y="406707"/>
                  <a:pt x="187631" y="390517"/>
                </a:cubicBezTo>
                <a:cubicBezTo>
                  <a:pt x="185756" y="386442"/>
                  <a:pt x="185976" y="382036"/>
                  <a:pt x="188072" y="378181"/>
                </a:cubicBezTo>
                <a:cubicBezTo>
                  <a:pt x="196897" y="361991"/>
                  <a:pt x="242564" y="353951"/>
                  <a:pt x="311284" y="343599"/>
                </a:cubicBezTo>
                <a:cubicBezTo>
                  <a:pt x="330919" y="340625"/>
                  <a:pt x="349561" y="337761"/>
                  <a:pt x="362577" y="335008"/>
                </a:cubicBezTo>
                <a:cubicBezTo>
                  <a:pt x="379012" y="331484"/>
                  <a:pt x="396661" y="329611"/>
                  <a:pt x="413649" y="329611"/>
                </a:cubicBezTo>
                <a:close/>
                <a:moveTo>
                  <a:pt x="383488" y="241052"/>
                </a:moveTo>
                <a:cubicBezTo>
                  <a:pt x="399175" y="241052"/>
                  <a:pt x="411891" y="253721"/>
                  <a:pt x="411891" y="269349"/>
                </a:cubicBezTo>
                <a:cubicBezTo>
                  <a:pt x="411891" y="284977"/>
                  <a:pt x="399175" y="297646"/>
                  <a:pt x="383488" y="297646"/>
                </a:cubicBezTo>
                <a:cubicBezTo>
                  <a:pt x="367801" y="297646"/>
                  <a:pt x="355085" y="284977"/>
                  <a:pt x="355085" y="269349"/>
                </a:cubicBezTo>
                <a:cubicBezTo>
                  <a:pt x="355085" y="253721"/>
                  <a:pt x="367801" y="241052"/>
                  <a:pt x="383488" y="241052"/>
                </a:cubicBezTo>
                <a:close/>
                <a:moveTo>
                  <a:pt x="258341" y="241052"/>
                </a:moveTo>
                <a:cubicBezTo>
                  <a:pt x="274008" y="241052"/>
                  <a:pt x="286709" y="253721"/>
                  <a:pt x="286709" y="269349"/>
                </a:cubicBezTo>
                <a:cubicBezTo>
                  <a:pt x="286709" y="284977"/>
                  <a:pt x="274008" y="297646"/>
                  <a:pt x="258341" y="297646"/>
                </a:cubicBezTo>
                <a:cubicBezTo>
                  <a:pt x="242674" y="297646"/>
                  <a:pt x="229973" y="284977"/>
                  <a:pt x="229973" y="269349"/>
                </a:cubicBezTo>
                <a:cubicBezTo>
                  <a:pt x="229973" y="253721"/>
                  <a:pt x="242674" y="241052"/>
                  <a:pt x="258341" y="241052"/>
                </a:cubicBezTo>
                <a:close/>
                <a:moveTo>
                  <a:pt x="133122" y="241052"/>
                </a:moveTo>
                <a:cubicBezTo>
                  <a:pt x="148769" y="241052"/>
                  <a:pt x="161454" y="253721"/>
                  <a:pt x="161454" y="269349"/>
                </a:cubicBezTo>
                <a:cubicBezTo>
                  <a:pt x="161454" y="284977"/>
                  <a:pt x="148769" y="297646"/>
                  <a:pt x="133122" y="297646"/>
                </a:cubicBezTo>
                <a:cubicBezTo>
                  <a:pt x="117475" y="297646"/>
                  <a:pt x="104790" y="284977"/>
                  <a:pt x="104790" y="269349"/>
                </a:cubicBezTo>
                <a:cubicBezTo>
                  <a:pt x="104790" y="253721"/>
                  <a:pt x="117475" y="241052"/>
                  <a:pt x="133122" y="241052"/>
                </a:cubicBezTo>
                <a:close/>
                <a:moveTo>
                  <a:pt x="328835" y="155032"/>
                </a:moveTo>
                <a:cubicBezTo>
                  <a:pt x="344502" y="155032"/>
                  <a:pt x="357203" y="167701"/>
                  <a:pt x="357203" y="183329"/>
                </a:cubicBezTo>
                <a:cubicBezTo>
                  <a:pt x="357203" y="198957"/>
                  <a:pt x="344502" y="211626"/>
                  <a:pt x="328835" y="211626"/>
                </a:cubicBezTo>
                <a:cubicBezTo>
                  <a:pt x="313168" y="211626"/>
                  <a:pt x="300467" y="198957"/>
                  <a:pt x="300467" y="183329"/>
                </a:cubicBezTo>
                <a:cubicBezTo>
                  <a:pt x="300467" y="167701"/>
                  <a:pt x="313168" y="155032"/>
                  <a:pt x="328835" y="155032"/>
                </a:cubicBezTo>
                <a:close/>
                <a:moveTo>
                  <a:pt x="187739" y="155032"/>
                </a:moveTo>
                <a:cubicBezTo>
                  <a:pt x="203386" y="155032"/>
                  <a:pt x="216071" y="167701"/>
                  <a:pt x="216071" y="183329"/>
                </a:cubicBezTo>
                <a:cubicBezTo>
                  <a:pt x="216071" y="198957"/>
                  <a:pt x="203386" y="211626"/>
                  <a:pt x="187739" y="211626"/>
                </a:cubicBezTo>
                <a:cubicBezTo>
                  <a:pt x="172092" y="211626"/>
                  <a:pt x="159407" y="198957"/>
                  <a:pt x="159407" y="183329"/>
                </a:cubicBezTo>
                <a:cubicBezTo>
                  <a:pt x="159407" y="167701"/>
                  <a:pt x="172092" y="155032"/>
                  <a:pt x="187739" y="155032"/>
                </a:cubicBezTo>
                <a:close/>
                <a:moveTo>
                  <a:pt x="168906" y="0"/>
                </a:moveTo>
                <a:lnTo>
                  <a:pt x="347704" y="0"/>
                </a:lnTo>
                <a:cubicBezTo>
                  <a:pt x="358513" y="0"/>
                  <a:pt x="370757" y="7491"/>
                  <a:pt x="375720" y="17075"/>
                </a:cubicBezTo>
                <a:lnTo>
                  <a:pt x="421826" y="107849"/>
                </a:lnTo>
                <a:cubicBezTo>
                  <a:pt x="424804" y="113577"/>
                  <a:pt x="424804" y="119526"/>
                  <a:pt x="421936" y="124263"/>
                </a:cubicBezTo>
                <a:cubicBezTo>
                  <a:pt x="419068" y="128890"/>
                  <a:pt x="413774" y="131534"/>
                  <a:pt x="407266" y="131534"/>
                </a:cubicBezTo>
                <a:lnTo>
                  <a:pt x="109344" y="131534"/>
                </a:lnTo>
                <a:cubicBezTo>
                  <a:pt x="102946" y="131534"/>
                  <a:pt x="97542" y="128890"/>
                  <a:pt x="94674" y="124263"/>
                </a:cubicBezTo>
                <a:cubicBezTo>
                  <a:pt x="91806" y="119526"/>
                  <a:pt x="91806" y="113577"/>
                  <a:pt x="94784" y="107849"/>
                </a:cubicBezTo>
                <a:lnTo>
                  <a:pt x="141000" y="17075"/>
                </a:lnTo>
                <a:cubicBezTo>
                  <a:pt x="145853" y="7491"/>
                  <a:pt x="158097" y="0"/>
                  <a:pt x="168906" y="0"/>
                </a:cubicBezTo>
                <a:close/>
              </a:path>
            </a:pathLst>
          </a:custGeom>
          <a:solidFill>
            <a:srgbClr val="002060"/>
          </a:solidFill>
          <a:ln>
            <a:noFill/>
          </a:ln>
        </p:spPr>
      </p:sp>
      <p:sp>
        <p:nvSpPr>
          <p:cNvPr id="13" name="washing-hands_100653">
            <a:extLst>
              <a:ext uri="{FF2B5EF4-FFF2-40B4-BE49-F238E27FC236}">
                <a16:creationId xmlns:a16="http://schemas.microsoft.com/office/drawing/2014/main" id="{C521D509-55D0-437A-992D-6A0129FEBA3A}"/>
              </a:ext>
            </a:extLst>
          </p:cNvPr>
          <p:cNvSpPr>
            <a:spLocks noChangeAspect="1"/>
          </p:cNvSpPr>
          <p:nvPr/>
        </p:nvSpPr>
        <p:spPr bwMode="auto">
          <a:xfrm>
            <a:off x="1173584" y="2164283"/>
            <a:ext cx="621596" cy="5486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32" h="536227">
                <a:moveTo>
                  <a:pt x="413649" y="329611"/>
                </a:moveTo>
                <a:cubicBezTo>
                  <a:pt x="437695" y="329611"/>
                  <a:pt x="472221" y="333246"/>
                  <a:pt x="500570" y="350207"/>
                </a:cubicBezTo>
                <a:cubicBezTo>
                  <a:pt x="533331" y="369811"/>
                  <a:pt x="563224" y="379063"/>
                  <a:pt x="588043" y="385561"/>
                </a:cubicBezTo>
                <a:cubicBezTo>
                  <a:pt x="609001" y="390957"/>
                  <a:pt x="609332" y="424218"/>
                  <a:pt x="605913" y="451202"/>
                </a:cubicBezTo>
                <a:cubicBezTo>
                  <a:pt x="603486" y="470035"/>
                  <a:pt x="598632" y="490080"/>
                  <a:pt x="592565" y="506160"/>
                </a:cubicBezTo>
                <a:cubicBezTo>
                  <a:pt x="582417" y="533033"/>
                  <a:pt x="573703" y="536227"/>
                  <a:pt x="568077" y="536227"/>
                </a:cubicBezTo>
                <a:cubicBezTo>
                  <a:pt x="566202" y="536227"/>
                  <a:pt x="564437" y="535787"/>
                  <a:pt x="562783" y="534906"/>
                </a:cubicBezTo>
                <a:cubicBezTo>
                  <a:pt x="544141" y="525654"/>
                  <a:pt x="496158" y="511667"/>
                  <a:pt x="459977" y="507041"/>
                </a:cubicBezTo>
                <a:cubicBezTo>
                  <a:pt x="457220" y="506711"/>
                  <a:pt x="454241" y="506490"/>
                  <a:pt x="450932" y="506490"/>
                </a:cubicBezTo>
                <a:cubicBezTo>
                  <a:pt x="424017" y="506490"/>
                  <a:pt x="387285" y="518495"/>
                  <a:pt x="363018" y="526425"/>
                </a:cubicBezTo>
                <a:cubicBezTo>
                  <a:pt x="354635" y="529179"/>
                  <a:pt x="348016" y="531381"/>
                  <a:pt x="343384" y="532483"/>
                </a:cubicBezTo>
                <a:cubicBezTo>
                  <a:pt x="337096" y="534025"/>
                  <a:pt x="328602" y="534906"/>
                  <a:pt x="318234" y="534906"/>
                </a:cubicBezTo>
                <a:cubicBezTo>
                  <a:pt x="295400" y="534906"/>
                  <a:pt x="265838" y="531161"/>
                  <a:pt x="236828" y="524553"/>
                </a:cubicBezTo>
                <a:cubicBezTo>
                  <a:pt x="211237" y="518826"/>
                  <a:pt x="175939" y="516072"/>
                  <a:pt x="141854" y="513319"/>
                </a:cubicBezTo>
                <a:cubicBezTo>
                  <a:pt x="68941" y="507482"/>
                  <a:pt x="27797" y="503186"/>
                  <a:pt x="27797" y="481159"/>
                </a:cubicBezTo>
                <a:cubicBezTo>
                  <a:pt x="27797" y="471137"/>
                  <a:pt x="31327" y="465079"/>
                  <a:pt x="35850" y="461334"/>
                </a:cubicBezTo>
                <a:cubicBezTo>
                  <a:pt x="19745" y="459903"/>
                  <a:pt x="0" y="454947"/>
                  <a:pt x="0" y="433140"/>
                </a:cubicBezTo>
                <a:cubicBezTo>
                  <a:pt x="0" y="405275"/>
                  <a:pt x="40482" y="405275"/>
                  <a:pt x="53719" y="405275"/>
                </a:cubicBezTo>
                <a:cubicBezTo>
                  <a:pt x="82730" y="405275"/>
                  <a:pt x="121006" y="410672"/>
                  <a:pt x="158069" y="415958"/>
                </a:cubicBezTo>
                <a:cubicBezTo>
                  <a:pt x="189065" y="420474"/>
                  <a:pt x="218406" y="424659"/>
                  <a:pt x="241240" y="425540"/>
                </a:cubicBezTo>
                <a:cubicBezTo>
                  <a:pt x="241791" y="425540"/>
                  <a:pt x="242453" y="425650"/>
                  <a:pt x="243005" y="425650"/>
                </a:cubicBezTo>
                <a:cubicBezTo>
                  <a:pt x="260323" y="425650"/>
                  <a:pt x="286135" y="416179"/>
                  <a:pt x="300033" y="409791"/>
                </a:cubicBezTo>
                <a:cubicBezTo>
                  <a:pt x="291209" y="408799"/>
                  <a:pt x="277751" y="408689"/>
                  <a:pt x="266941" y="408579"/>
                </a:cubicBezTo>
                <a:cubicBezTo>
                  <a:pt x="223701" y="408249"/>
                  <a:pt x="194911" y="406707"/>
                  <a:pt x="187631" y="390517"/>
                </a:cubicBezTo>
                <a:cubicBezTo>
                  <a:pt x="185756" y="386442"/>
                  <a:pt x="185976" y="382036"/>
                  <a:pt x="188072" y="378181"/>
                </a:cubicBezTo>
                <a:cubicBezTo>
                  <a:pt x="196897" y="361991"/>
                  <a:pt x="242564" y="353951"/>
                  <a:pt x="311284" y="343599"/>
                </a:cubicBezTo>
                <a:cubicBezTo>
                  <a:pt x="330919" y="340625"/>
                  <a:pt x="349561" y="337761"/>
                  <a:pt x="362577" y="335008"/>
                </a:cubicBezTo>
                <a:cubicBezTo>
                  <a:pt x="379012" y="331484"/>
                  <a:pt x="396661" y="329611"/>
                  <a:pt x="413649" y="329611"/>
                </a:cubicBezTo>
                <a:close/>
                <a:moveTo>
                  <a:pt x="383488" y="241052"/>
                </a:moveTo>
                <a:cubicBezTo>
                  <a:pt x="399175" y="241052"/>
                  <a:pt x="411891" y="253721"/>
                  <a:pt x="411891" y="269349"/>
                </a:cubicBezTo>
                <a:cubicBezTo>
                  <a:pt x="411891" y="284977"/>
                  <a:pt x="399175" y="297646"/>
                  <a:pt x="383488" y="297646"/>
                </a:cubicBezTo>
                <a:cubicBezTo>
                  <a:pt x="367801" y="297646"/>
                  <a:pt x="355085" y="284977"/>
                  <a:pt x="355085" y="269349"/>
                </a:cubicBezTo>
                <a:cubicBezTo>
                  <a:pt x="355085" y="253721"/>
                  <a:pt x="367801" y="241052"/>
                  <a:pt x="383488" y="241052"/>
                </a:cubicBezTo>
                <a:close/>
                <a:moveTo>
                  <a:pt x="258341" y="241052"/>
                </a:moveTo>
                <a:cubicBezTo>
                  <a:pt x="274008" y="241052"/>
                  <a:pt x="286709" y="253721"/>
                  <a:pt x="286709" y="269349"/>
                </a:cubicBezTo>
                <a:cubicBezTo>
                  <a:pt x="286709" y="284977"/>
                  <a:pt x="274008" y="297646"/>
                  <a:pt x="258341" y="297646"/>
                </a:cubicBezTo>
                <a:cubicBezTo>
                  <a:pt x="242674" y="297646"/>
                  <a:pt x="229973" y="284977"/>
                  <a:pt x="229973" y="269349"/>
                </a:cubicBezTo>
                <a:cubicBezTo>
                  <a:pt x="229973" y="253721"/>
                  <a:pt x="242674" y="241052"/>
                  <a:pt x="258341" y="241052"/>
                </a:cubicBezTo>
                <a:close/>
                <a:moveTo>
                  <a:pt x="133122" y="241052"/>
                </a:moveTo>
                <a:cubicBezTo>
                  <a:pt x="148769" y="241052"/>
                  <a:pt x="161454" y="253721"/>
                  <a:pt x="161454" y="269349"/>
                </a:cubicBezTo>
                <a:cubicBezTo>
                  <a:pt x="161454" y="284977"/>
                  <a:pt x="148769" y="297646"/>
                  <a:pt x="133122" y="297646"/>
                </a:cubicBezTo>
                <a:cubicBezTo>
                  <a:pt x="117475" y="297646"/>
                  <a:pt x="104790" y="284977"/>
                  <a:pt x="104790" y="269349"/>
                </a:cubicBezTo>
                <a:cubicBezTo>
                  <a:pt x="104790" y="253721"/>
                  <a:pt x="117475" y="241052"/>
                  <a:pt x="133122" y="241052"/>
                </a:cubicBezTo>
                <a:close/>
                <a:moveTo>
                  <a:pt x="328835" y="155032"/>
                </a:moveTo>
                <a:cubicBezTo>
                  <a:pt x="344502" y="155032"/>
                  <a:pt x="357203" y="167701"/>
                  <a:pt x="357203" y="183329"/>
                </a:cubicBezTo>
                <a:cubicBezTo>
                  <a:pt x="357203" y="198957"/>
                  <a:pt x="344502" y="211626"/>
                  <a:pt x="328835" y="211626"/>
                </a:cubicBezTo>
                <a:cubicBezTo>
                  <a:pt x="313168" y="211626"/>
                  <a:pt x="300467" y="198957"/>
                  <a:pt x="300467" y="183329"/>
                </a:cubicBezTo>
                <a:cubicBezTo>
                  <a:pt x="300467" y="167701"/>
                  <a:pt x="313168" y="155032"/>
                  <a:pt x="328835" y="155032"/>
                </a:cubicBezTo>
                <a:close/>
                <a:moveTo>
                  <a:pt x="187739" y="155032"/>
                </a:moveTo>
                <a:cubicBezTo>
                  <a:pt x="203386" y="155032"/>
                  <a:pt x="216071" y="167701"/>
                  <a:pt x="216071" y="183329"/>
                </a:cubicBezTo>
                <a:cubicBezTo>
                  <a:pt x="216071" y="198957"/>
                  <a:pt x="203386" y="211626"/>
                  <a:pt x="187739" y="211626"/>
                </a:cubicBezTo>
                <a:cubicBezTo>
                  <a:pt x="172092" y="211626"/>
                  <a:pt x="159407" y="198957"/>
                  <a:pt x="159407" y="183329"/>
                </a:cubicBezTo>
                <a:cubicBezTo>
                  <a:pt x="159407" y="167701"/>
                  <a:pt x="172092" y="155032"/>
                  <a:pt x="187739" y="155032"/>
                </a:cubicBezTo>
                <a:close/>
                <a:moveTo>
                  <a:pt x="168906" y="0"/>
                </a:moveTo>
                <a:lnTo>
                  <a:pt x="347704" y="0"/>
                </a:lnTo>
                <a:cubicBezTo>
                  <a:pt x="358513" y="0"/>
                  <a:pt x="370757" y="7491"/>
                  <a:pt x="375720" y="17075"/>
                </a:cubicBezTo>
                <a:lnTo>
                  <a:pt x="421826" y="107849"/>
                </a:lnTo>
                <a:cubicBezTo>
                  <a:pt x="424804" y="113577"/>
                  <a:pt x="424804" y="119526"/>
                  <a:pt x="421936" y="124263"/>
                </a:cubicBezTo>
                <a:cubicBezTo>
                  <a:pt x="419068" y="128890"/>
                  <a:pt x="413774" y="131534"/>
                  <a:pt x="407266" y="131534"/>
                </a:cubicBezTo>
                <a:lnTo>
                  <a:pt x="109344" y="131534"/>
                </a:lnTo>
                <a:cubicBezTo>
                  <a:pt x="102946" y="131534"/>
                  <a:pt x="97542" y="128890"/>
                  <a:pt x="94674" y="124263"/>
                </a:cubicBezTo>
                <a:cubicBezTo>
                  <a:pt x="91806" y="119526"/>
                  <a:pt x="91806" y="113577"/>
                  <a:pt x="94784" y="107849"/>
                </a:cubicBezTo>
                <a:lnTo>
                  <a:pt x="141000" y="17075"/>
                </a:lnTo>
                <a:cubicBezTo>
                  <a:pt x="145853" y="7491"/>
                  <a:pt x="158097" y="0"/>
                  <a:pt x="168906" y="0"/>
                </a:cubicBezTo>
                <a:close/>
              </a:path>
            </a:pathLst>
          </a:custGeom>
          <a:solidFill>
            <a:srgbClr val="002060"/>
          </a:solidFill>
          <a:ln>
            <a:noFill/>
          </a:ln>
        </p:spPr>
      </p:sp>
      <p:pic>
        <p:nvPicPr>
          <p:cNvPr id="14" name="Picture 2" descr="Food, Black and White | ClipArt ETC">
            <a:extLst>
              <a:ext uri="{FF2B5EF4-FFF2-40B4-BE49-F238E27FC236}">
                <a16:creationId xmlns:a16="http://schemas.microsoft.com/office/drawing/2014/main" id="{26DF8BEE-7CD4-4302-A069-9969A8C1A2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69527" y="2164283"/>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6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Practicing Social Distancing – Meetings</a:t>
            </a:r>
            <a:endParaRPr lang="en-US" dirty="0"/>
          </a:p>
        </p:txBody>
      </p:sp>
      <p:pic>
        <p:nvPicPr>
          <p:cNvPr id="7" name="Content Placeholder 6">
            <a:extLst>
              <a:ext uri="{FF2B5EF4-FFF2-40B4-BE49-F238E27FC236}">
                <a16:creationId xmlns:a16="http://schemas.microsoft.com/office/drawing/2014/main" id="{B6B79C99-6638-49B7-A660-8F3D0E4D306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800754" y="3359031"/>
            <a:ext cx="3200400" cy="1662553"/>
          </a:xfrm>
        </p:spPr>
      </p:pic>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8" name="Picture 7">
            <a:extLst>
              <a:ext uri="{FF2B5EF4-FFF2-40B4-BE49-F238E27FC236}">
                <a16:creationId xmlns:a16="http://schemas.microsoft.com/office/drawing/2014/main" id="{945477EA-5031-43B0-B5ED-F658D27118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7954" y="855892"/>
            <a:ext cx="2286000" cy="1811801"/>
          </a:xfrm>
          <a:prstGeom prst="rect">
            <a:avLst/>
          </a:prstGeom>
        </p:spPr>
      </p:pic>
      <p:sp>
        <p:nvSpPr>
          <p:cNvPr id="27" name="Content Placeholder 2">
            <a:extLst>
              <a:ext uri="{FF2B5EF4-FFF2-40B4-BE49-F238E27FC236}">
                <a16:creationId xmlns:a16="http://schemas.microsoft.com/office/drawing/2014/main" id="{2B6C4BB4-8394-4894-9104-589AF0C74F54}"/>
              </a:ext>
            </a:extLst>
          </p:cNvPr>
          <p:cNvSpPr txBox="1">
            <a:spLocks/>
          </p:cNvSpPr>
          <p:nvPr/>
        </p:nvSpPr>
        <p:spPr>
          <a:xfrm>
            <a:off x="640078" y="1280160"/>
            <a:ext cx="7772400" cy="5029200"/>
          </a:xfrm>
          <a:prstGeom prst="rect">
            <a:avLst/>
          </a:prstGeom>
        </p:spPr>
        <p:txBody>
          <a:bodyPr>
            <a:noAutofit/>
          </a:bodyPr>
          <a:lstStyle>
            <a:lvl1pPr marL="346075"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92150"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025525" indent="-333375" algn="l" defTabSz="914400" rtl="0" eaLnBrk="1" latinLnBrk="0" hangingPunct="1">
              <a:lnSpc>
                <a:spcPct val="90000"/>
              </a:lnSpc>
              <a:spcBef>
                <a:spcPts val="0"/>
              </a:spcBef>
              <a:spcAft>
                <a:spcPts val="900"/>
              </a:spcAft>
              <a:buFont typeface="Ford Antenna Medium" pitchFamily="50"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600"/>
              </a:spcAft>
              <a:buNone/>
            </a:pPr>
            <a:r>
              <a:rPr lang="en-US" b="0" i="0" dirty="0"/>
              <a:t>In principle, no face to face group meetings (limit as much as possible)</a:t>
            </a:r>
          </a:p>
          <a:p>
            <a:pPr lvl="1" fontAlgn="auto">
              <a:spcAft>
                <a:spcPts val="600"/>
              </a:spcAft>
            </a:pPr>
            <a:r>
              <a:rPr lang="en-US" b="0" i="0" dirty="0"/>
              <a:t>If conducting in-person group meetings, maintain 6 feet of separation</a:t>
            </a:r>
          </a:p>
          <a:p>
            <a:pPr lvl="1" fontAlgn="auto">
              <a:spcAft>
                <a:spcPts val="600"/>
              </a:spcAft>
            </a:pPr>
            <a:r>
              <a:rPr lang="en-US" b="0" i="0" dirty="0"/>
              <a:t>Minimize meeting time as much as possible to limit potential person-to-person contact</a:t>
            </a:r>
          </a:p>
          <a:p>
            <a:pPr marL="0" indent="0" fontAlgn="auto">
              <a:spcAft>
                <a:spcPts val="600"/>
              </a:spcAft>
              <a:buNone/>
            </a:pPr>
            <a:endParaRPr lang="en-US" b="0" i="0" dirty="0"/>
          </a:p>
          <a:p>
            <a:pPr marL="0" indent="0" fontAlgn="auto">
              <a:spcAft>
                <a:spcPts val="600"/>
              </a:spcAft>
              <a:buNone/>
            </a:pPr>
            <a:r>
              <a:rPr lang="en-US" b="0" i="0" dirty="0"/>
              <a:t>Use conference calls /Zoom  meetings, wherever possible, to conduct group meetings</a:t>
            </a:r>
          </a:p>
          <a:p>
            <a:pPr marL="0" indent="0" fontAlgn="auto">
              <a:spcAft>
                <a:spcPts val="600"/>
              </a:spcAft>
              <a:buNone/>
            </a:pPr>
            <a:endParaRPr lang="en-US" b="0" i="0" dirty="0"/>
          </a:p>
          <a:p>
            <a:pPr marL="0" indent="0" fontAlgn="auto">
              <a:spcAft>
                <a:spcPts val="600"/>
              </a:spcAft>
              <a:buNone/>
            </a:pPr>
            <a:r>
              <a:rPr lang="en-US" b="0" i="0" dirty="0"/>
              <a:t>Employees should refrain from using other workers’ phones, desks, offices, pens or other work equipment, when possible.  </a:t>
            </a:r>
          </a:p>
          <a:p>
            <a:pPr marL="0" indent="0" fontAlgn="auto">
              <a:spcAft>
                <a:spcPts val="600"/>
              </a:spcAft>
              <a:buNone/>
            </a:pPr>
            <a:endParaRPr lang="en-US" b="0" i="0" dirty="0"/>
          </a:p>
          <a:p>
            <a:pPr marL="0" indent="0" fontAlgn="auto">
              <a:spcAft>
                <a:spcPts val="600"/>
              </a:spcAft>
              <a:buNone/>
            </a:pPr>
            <a:r>
              <a:rPr lang="en-US" b="0" i="0" dirty="0"/>
              <a:t>Work areas should be disinfected at the mid-point and end of each shift.</a:t>
            </a:r>
          </a:p>
          <a:p>
            <a:pPr marL="0" indent="0" fontAlgn="auto">
              <a:spcAft>
                <a:spcPts val="600"/>
              </a:spcAft>
              <a:buNone/>
            </a:pPr>
            <a:endParaRPr lang="en-US" b="0" i="0" dirty="0"/>
          </a:p>
          <a:p>
            <a:pPr marL="0" indent="0" fontAlgn="auto">
              <a:spcAft>
                <a:spcPts val="600"/>
              </a:spcAft>
              <a:buNone/>
            </a:pPr>
            <a:endParaRPr lang="en-US" b="0" i="0" dirty="0"/>
          </a:p>
        </p:txBody>
      </p:sp>
    </p:spTree>
    <p:extLst>
      <p:ext uri="{BB962C8B-B14F-4D97-AF65-F5344CB8AC3E}">
        <p14:creationId xmlns:p14="http://schemas.microsoft.com/office/powerpoint/2010/main" val="373726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Practicing Social Distancing – Outside of Work</a:t>
            </a:r>
            <a:endParaRPr lang="en-US" dirty="0"/>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
        <p:nvSpPr>
          <p:cNvPr id="27" name="Content Placeholder 2">
            <a:extLst>
              <a:ext uri="{FF2B5EF4-FFF2-40B4-BE49-F238E27FC236}">
                <a16:creationId xmlns:a16="http://schemas.microsoft.com/office/drawing/2014/main" id="{2B6C4BB4-8394-4894-9104-589AF0C74F54}"/>
              </a:ext>
            </a:extLst>
          </p:cNvPr>
          <p:cNvSpPr txBox="1">
            <a:spLocks/>
          </p:cNvSpPr>
          <p:nvPr/>
        </p:nvSpPr>
        <p:spPr>
          <a:xfrm>
            <a:off x="640078" y="1280160"/>
            <a:ext cx="7315200" cy="5029200"/>
          </a:xfrm>
          <a:prstGeom prst="rect">
            <a:avLst/>
          </a:prstGeom>
        </p:spPr>
        <p:txBody>
          <a:bodyPr>
            <a:noAutofit/>
          </a:bodyPr>
          <a:lstStyle>
            <a:lvl1pPr marL="346075"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92150"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025525" indent="-333375" algn="l" defTabSz="914400" rtl="0" eaLnBrk="1" latinLnBrk="0" hangingPunct="1">
              <a:lnSpc>
                <a:spcPct val="90000"/>
              </a:lnSpc>
              <a:spcBef>
                <a:spcPts val="0"/>
              </a:spcBef>
              <a:spcAft>
                <a:spcPts val="900"/>
              </a:spcAft>
              <a:buFont typeface="Ford Antenna Medium" pitchFamily="50"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dirty="0"/>
              <a:t>Even at home, you can do your part to stop the spread of COVID-19</a:t>
            </a:r>
          </a:p>
          <a:p>
            <a:pPr marL="0" indent="0">
              <a:buNone/>
            </a:pPr>
            <a:endParaRPr lang="en-US" b="0" i="0" dirty="0"/>
          </a:p>
          <a:p>
            <a:pPr marL="0" indent="0">
              <a:buNone/>
            </a:pPr>
            <a:r>
              <a:rPr lang="en-US" b="0" i="0" dirty="0"/>
              <a:t>Follow Public Health guidelines for Stopping the Spreading of Germs</a:t>
            </a:r>
          </a:p>
          <a:p>
            <a:pPr lvl="1">
              <a:buFont typeface="Arial" panose="020B0604020202020204" pitchFamily="34" charset="0"/>
              <a:buChar char="•"/>
            </a:pPr>
            <a:r>
              <a:rPr lang="en-US" b="0" i="0" dirty="0"/>
              <a:t>Avoid close contact with people who are sick</a:t>
            </a:r>
          </a:p>
          <a:p>
            <a:pPr lvl="1">
              <a:buFont typeface="Arial" panose="020B0604020202020204" pitchFamily="34" charset="0"/>
              <a:buChar char="•"/>
            </a:pPr>
            <a:r>
              <a:rPr lang="en-US" b="0" i="0" dirty="0"/>
              <a:t>Avoid touching your eyes, nose, and mouth</a:t>
            </a:r>
          </a:p>
          <a:p>
            <a:pPr lvl="1">
              <a:buFont typeface="Arial" panose="020B0604020202020204" pitchFamily="34" charset="0"/>
              <a:buChar char="•"/>
            </a:pPr>
            <a:r>
              <a:rPr lang="en-US" b="0" i="0" dirty="0"/>
              <a:t>Stay home when you are sick, except to receive medial care</a:t>
            </a:r>
          </a:p>
          <a:p>
            <a:pPr lvl="1">
              <a:buFont typeface="Arial" panose="020B0604020202020204" pitchFamily="34" charset="0"/>
              <a:buChar char="•"/>
            </a:pPr>
            <a:r>
              <a:rPr lang="en-US" b="0" i="0" dirty="0"/>
              <a:t>Cover your cough or sneeze with a tissue, then throw the tissue in the trash</a:t>
            </a:r>
          </a:p>
          <a:p>
            <a:pPr lvl="1">
              <a:buFont typeface="Arial" panose="020B0604020202020204" pitchFamily="34" charset="0"/>
              <a:buChar char="•"/>
            </a:pPr>
            <a:r>
              <a:rPr lang="en-US" b="0" i="0" dirty="0"/>
              <a:t>Clean and disinfect frequently touched objects and surfaces</a:t>
            </a:r>
          </a:p>
          <a:p>
            <a:pPr lvl="1">
              <a:buFont typeface="Arial" panose="020B0604020202020204" pitchFamily="34" charset="0"/>
              <a:buChar char="•"/>
            </a:pPr>
            <a:r>
              <a:rPr lang="en-US" b="0" i="0" dirty="0"/>
              <a:t>Wash your hands often with soap and water for at least 20 seconds</a:t>
            </a:r>
          </a:p>
        </p:txBody>
      </p:sp>
      <p:pic>
        <p:nvPicPr>
          <p:cNvPr id="9" name="Picture 8">
            <a:extLst>
              <a:ext uri="{FF2B5EF4-FFF2-40B4-BE49-F238E27FC236}">
                <a16:creationId xmlns:a16="http://schemas.microsoft.com/office/drawing/2014/main" id="{387960C3-DB6B-492F-B811-2B016479B4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19976" y="1326615"/>
            <a:ext cx="3657600" cy="4725059"/>
          </a:xfrm>
          <a:prstGeom prst="rect">
            <a:avLst/>
          </a:prstGeom>
        </p:spPr>
      </p:pic>
    </p:spTree>
    <p:extLst>
      <p:ext uri="{BB962C8B-B14F-4D97-AF65-F5344CB8AC3E}">
        <p14:creationId xmlns:p14="http://schemas.microsoft.com/office/powerpoint/2010/main" val="158573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Defined Cleaning Protocols - Breaks &amp; Lunch</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7772400" cy="5029200"/>
          </a:xfrm>
        </p:spPr>
        <p:txBody>
          <a:bodyPr/>
          <a:lstStyle/>
          <a:p>
            <a:pPr marL="0" indent="0">
              <a:spcBef>
                <a:spcPts val="900"/>
              </a:spcBef>
              <a:spcAft>
                <a:spcPts val="600"/>
              </a:spcAft>
              <a:buNone/>
            </a:pPr>
            <a:r>
              <a:rPr lang="en-US" b="0" dirty="0"/>
              <a:t>Team Break Areas– Available (limited staff at one time)</a:t>
            </a:r>
          </a:p>
          <a:p>
            <a:pPr lvl="1">
              <a:spcAft>
                <a:spcPts val="600"/>
              </a:spcAft>
            </a:pPr>
            <a:r>
              <a:rPr lang="en-US" b="0" dirty="0"/>
              <a:t>Cleaned by Facility Team</a:t>
            </a:r>
          </a:p>
          <a:p>
            <a:pPr marL="0" indent="0">
              <a:spcBef>
                <a:spcPts val="900"/>
              </a:spcBef>
              <a:spcAft>
                <a:spcPts val="600"/>
              </a:spcAft>
              <a:buNone/>
            </a:pPr>
            <a:r>
              <a:rPr lang="en-US" b="0" dirty="0"/>
              <a:t>Microwaves and ‘appliances’ – Available</a:t>
            </a:r>
          </a:p>
          <a:p>
            <a:pPr lvl="1">
              <a:spcAft>
                <a:spcPts val="600"/>
              </a:spcAft>
            </a:pPr>
            <a:r>
              <a:rPr lang="en-US" b="0" dirty="0"/>
              <a:t>Cleaned by staff after each use</a:t>
            </a:r>
          </a:p>
          <a:p>
            <a:pPr marL="0" indent="0">
              <a:spcAft>
                <a:spcPts val="600"/>
              </a:spcAft>
              <a:buNone/>
            </a:pPr>
            <a:endParaRPr lang="en-US" b="0" dirty="0"/>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15" name="Picture 14">
            <a:extLst>
              <a:ext uri="{FF2B5EF4-FFF2-40B4-BE49-F238E27FC236}">
                <a16:creationId xmlns:a16="http://schemas.microsoft.com/office/drawing/2014/main" id="{3E628ED2-0520-4C62-A520-5527C6379E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75569" y="3262038"/>
            <a:ext cx="1371600" cy="1997768"/>
          </a:xfrm>
          <a:prstGeom prst="rect">
            <a:avLst/>
          </a:prstGeom>
        </p:spPr>
      </p:pic>
      <p:pic>
        <p:nvPicPr>
          <p:cNvPr id="16" name="Picture 2" descr="Free Microwave Oven Cliparts, Download Free Clip Art, Free Clip ...">
            <a:extLst>
              <a:ext uri="{FF2B5EF4-FFF2-40B4-BE49-F238E27FC236}">
                <a16:creationId xmlns:a16="http://schemas.microsoft.com/office/drawing/2014/main" id="{33B41440-E892-4989-A6EC-01F0ADDC41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20698" y="1271738"/>
            <a:ext cx="1371600" cy="12248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Wipes Cliparts Free Download Clip Art - WebComicms.Net">
            <a:extLst>
              <a:ext uri="{FF2B5EF4-FFF2-40B4-BE49-F238E27FC236}">
                <a16:creationId xmlns:a16="http://schemas.microsoft.com/office/drawing/2014/main" id="{C17F8808-68F3-4C96-BD47-054453068D6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386013" y="3429000"/>
            <a:ext cx="1614486" cy="166384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77CCCFE-6079-4C33-9B92-04DDEDDB4727}"/>
              </a:ext>
            </a:extLst>
          </p:cNvPr>
          <p:cNvSpPr txBox="1"/>
          <p:nvPr/>
        </p:nvSpPr>
        <p:spPr>
          <a:xfrm>
            <a:off x="4000498" y="3715940"/>
            <a:ext cx="3600451" cy="954107"/>
          </a:xfrm>
          <a:prstGeom prst="rect">
            <a:avLst/>
          </a:prstGeom>
          <a:noFill/>
        </p:spPr>
        <p:txBody>
          <a:bodyPr wrap="square" rtlCol="0">
            <a:spAutoFit/>
          </a:bodyPr>
          <a:lstStyle/>
          <a:p>
            <a:r>
              <a:rPr lang="en-US" sz="2800" i="0" dirty="0"/>
              <a:t>Clean Microwave After Each Use</a:t>
            </a:r>
          </a:p>
        </p:txBody>
      </p:sp>
    </p:spTree>
    <p:extLst>
      <p:ext uri="{BB962C8B-B14F-4D97-AF65-F5344CB8AC3E}">
        <p14:creationId xmlns:p14="http://schemas.microsoft.com/office/powerpoint/2010/main" val="237219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Defined Cleaning Protocols – Established Hand Sanitizer Locations</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8229600" cy="5029200"/>
          </a:xfrm>
        </p:spPr>
        <p:txBody>
          <a:bodyPr/>
          <a:lstStyle/>
          <a:p>
            <a:pPr marL="0" indent="0">
              <a:spcAft>
                <a:spcPts val="600"/>
              </a:spcAft>
              <a:buNone/>
            </a:pPr>
            <a:r>
              <a:rPr lang="en-US" b="0" dirty="0"/>
              <a:t>Public Health recommends everyone wash your hands often with soap and water for at least 20 seconds </a:t>
            </a:r>
          </a:p>
          <a:p>
            <a:pPr marL="0" indent="0">
              <a:spcAft>
                <a:spcPts val="600"/>
              </a:spcAft>
              <a:buNone/>
            </a:pPr>
            <a:endParaRPr lang="en-US" b="0" dirty="0"/>
          </a:p>
          <a:p>
            <a:pPr marL="0" indent="0">
              <a:spcAft>
                <a:spcPts val="600"/>
              </a:spcAft>
              <a:buNone/>
            </a:pPr>
            <a:r>
              <a:rPr lang="en-US" b="0" dirty="0"/>
              <a:t>Hand sanitizer distribution locations were established for areas where employees may not have immediate access to restrooms / locker rooms, or areas with sinks where soap and water are available</a:t>
            </a:r>
          </a:p>
          <a:p>
            <a:pPr marL="0" indent="0">
              <a:spcAft>
                <a:spcPts val="600"/>
              </a:spcAft>
              <a:buNone/>
            </a:pPr>
            <a:endParaRPr lang="en-US" b="0" dirty="0"/>
          </a:p>
          <a:p>
            <a:pPr marL="0" indent="0">
              <a:spcAft>
                <a:spcPts val="600"/>
              </a:spcAft>
              <a:buNone/>
            </a:pPr>
            <a:r>
              <a:rPr lang="en-US" dirty="0"/>
              <a:t>NOTE:</a:t>
            </a:r>
            <a:r>
              <a:rPr lang="en-US" b="0" dirty="0"/>
              <a:t> Cleaning hands at key times with soap and water or hand sanitizer is one of the most important steps you can take to avoid getting sick and spreading germs to those around you. Hand sanitizers may not remove harmful chemicals, such as heavy metals like lead. Hand sanitizers may not be as effective when hands are visibly dirty or greasy. While hand sanitizers can be used, it is still highly recommended to practice recommended handwashing with soap and water for at least 20 seconds.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7" name="Picture 6">
            <a:extLst>
              <a:ext uri="{FF2B5EF4-FFF2-40B4-BE49-F238E27FC236}">
                <a16:creationId xmlns:a16="http://schemas.microsoft.com/office/drawing/2014/main" id="{3FEBE456-7973-446D-A1FE-2CB2C5F659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652"/>
          <a:stretch/>
        </p:blipFill>
        <p:spPr bwMode="auto">
          <a:xfrm>
            <a:off x="8767763" y="1544188"/>
            <a:ext cx="2743200" cy="3769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869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616D07CD-B409-4EC5-8EAF-4D2350308B6D}"/>
              </a:ext>
            </a:extLst>
          </p:cNvPr>
          <p:cNvSpPr/>
          <p:nvPr/>
        </p:nvSpPr>
        <p:spPr>
          <a:xfrm>
            <a:off x="942109" y="852524"/>
            <a:ext cx="2815851" cy="813739"/>
          </a:xfrm>
          <a:prstGeom prst="chevron">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What Happened While You Were Away</a:t>
            </a:r>
          </a:p>
        </p:txBody>
      </p:sp>
      <p:sp>
        <p:nvSpPr>
          <p:cNvPr id="11" name="Arrow: Chevron 10">
            <a:extLst>
              <a:ext uri="{FF2B5EF4-FFF2-40B4-BE49-F238E27FC236}">
                <a16:creationId xmlns:a16="http://schemas.microsoft.com/office/drawing/2014/main" id="{A1C06FD5-CD24-49BF-A2F5-626E442F96AB}"/>
              </a:ext>
            </a:extLst>
          </p:cNvPr>
          <p:cNvSpPr/>
          <p:nvPr/>
        </p:nvSpPr>
        <p:spPr>
          <a:xfrm>
            <a:off x="3458567" y="845091"/>
            <a:ext cx="2815851" cy="813739"/>
          </a:xfrm>
          <a:prstGeom prst="chevron">
            <a:avLst/>
          </a:prstGeom>
          <a:solidFill>
            <a:srgbClr val="92D050">
              <a:alpha val="9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What Will Happen When Returning</a:t>
            </a:r>
          </a:p>
        </p:txBody>
      </p:sp>
      <p:sp>
        <p:nvSpPr>
          <p:cNvPr id="12" name="Arrow: Chevron 11">
            <a:extLst>
              <a:ext uri="{FF2B5EF4-FFF2-40B4-BE49-F238E27FC236}">
                <a16:creationId xmlns:a16="http://schemas.microsoft.com/office/drawing/2014/main" id="{77AD8818-3684-41D4-9A72-1CCDB56E0A37}"/>
              </a:ext>
            </a:extLst>
          </p:cNvPr>
          <p:cNvSpPr/>
          <p:nvPr/>
        </p:nvSpPr>
        <p:spPr>
          <a:xfrm>
            <a:off x="5975025" y="848808"/>
            <a:ext cx="2815851" cy="81002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What We Need To Do When Back To Work</a:t>
            </a:r>
          </a:p>
        </p:txBody>
      </p:sp>
      <p:sp>
        <p:nvSpPr>
          <p:cNvPr id="13" name="Arrow: Chevron 12">
            <a:extLst>
              <a:ext uri="{FF2B5EF4-FFF2-40B4-BE49-F238E27FC236}">
                <a16:creationId xmlns:a16="http://schemas.microsoft.com/office/drawing/2014/main" id="{D0B6F4A5-1BEA-430B-BE7A-08CE0E2B3470}"/>
              </a:ext>
            </a:extLst>
          </p:cNvPr>
          <p:cNvSpPr/>
          <p:nvPr/>
        </p:nvSpPr>
        <p:spPr>
          <a:xfrm>
            <a:off x="8491483" y="852525"/>
            <a:ext cx="2815851" cy="810022"/>
          </a:xfrm>
          <a:prstGeom prst="chevr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Additional Information You Need To Know</a:t>
            </a:r>
          </a:p>
        </p:txBody>
      </p:sp>
      <p:sp>
        <p:nvSpPr>
          <p:cNvPr id="2" name="Rectangle 1">
            <a:extLst>
              <a:ext uri="{FF2B5EF4-FFF2-40B4-BE49-F238E27FC236}">
                <a16:creationId xmlns:a16="http://schemas.microsoft.com/office/drawing/2014/main" id="{AEF87E0C-CBA2-4C98-BFF3-5CCC0F8BDE53}"/>
              </a:ext>
            </a:extLst>
          </p:cNvPr>
          <p:cNvSpPr/>
          <p:nvPr/>
        </p:nvSpPr>
        <p:spPr>
          <a:xfrm>
            <a:off x="957146" y="1773304"/>
            <a:ext cx="2416555" cy="4009984"/>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Cleaning and Disinfecting</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Physical Distancing Actions</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Developed Plan, Communications and Training Strategy </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Ensure Maximum Fresh Air </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Return To Work Facility Checklist</a:t>
            </a:r>
          </a:p>
        </p:txBody>
      </p:sp>
      <p:sp>
        <p:nvSpPr>
          <p:cNvPr id="9" name="Rectangle 8">
            <a:extLst>
              <a:ext uri="{FF2B5EF4-FFF2-40B4-BE49-F238E27FC236}">
                <a16:creationId xmlns:a16="http://schemas.microsoft.com/office/drawing/2014/main" id="{8C0B7305-E88B-4CD6-BC6F-F0B6D5F6C40B}"/>
              </a:ext>
            </a:extLst>
          </p:cNvPr>
          <p:cNvSpPr/>
          <p:nvPr/>
        </p:nvSpPr>
        <p:spPr>
          <a:xfrm>
            <a:off x="3458567" y="1769586"/>
            <a:ext cx="2431593" cy="40099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Return to Work Message</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Employee Self Assessments</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Visitor Self Assessment</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Temperature Scanning</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Controlled People Flow</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Improve separation between shifts</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13F8C0A-96B1-4180-BA66-CFC6665C0DDB}"/>
              </a:ext>
            </a:extLst>
          </p:cNvPr>
          <p:cNvSpPr/>
          <p:nvPr/>
        </p:nvSpPr>
        <p:spPr>
          <a:xfrm>
            <a:off x="8491484" y="1773303"/>
            <a:ext cx="2461545" cy="400626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3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What to do if someone comes to work with symptoms?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3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Disinfecting / Cleaning Protocol If Confirmed Case Is Reported</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300" i="0" dirty="0">
                <a:solidFill>
                  <a:srgbClr val="00264E"/>
                </a:solidFill>
                <a:latin typeface="Arial" panose="020B0604020202020204" pitchFamily="34" charset="0"/>
                <a:cs typeface="Arial" panose="020B0604020202020204" pitchFamily="34" charset="0"/>
              </a:rPr>
              <a:t>Department Specific Items To Consider (not all inclusive)</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300" i="0" dirty="0">
                <a:solidFill>
                  <a:srgbClr val="00264E"/>
                </a:solidFill>
                <a:latin typeface="Arial" panose="020B0604020202020204" pitchFamily="34" charset="0"/>
                <a:cs typeface="Arial" panose="020B0604020202020204" pitchFamily="34" charset="0"/>
              </a:rPr>
              <a:t>Key Links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300" i="0" dirty="0">
                <a:solidFill>
                  <a:srgbClr val="00264E"/>
                </a:solidFill>
                <a:latin typeface="Arial" panose="020B0604020202020204" pitchFamily="34" charset="0"/>
                <a:cs typeface="Arial" panose="020B0604020202020204" pitchFamily="34" charset="0"/>
              </a:rPr>
              <a:t>Frequently Asked Questions</a:t>
            </a:r>
            <a:endParaRPr kumimoji="0" lang="en-US" sz="14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DBE61D5D-C5D0-4623-A264-58853BE5684A}"/>
              </a:ext>
            </a:extLst>
          </p:cNvPr>
          <p:cNvSpPr/>
          <p:nvPr/>
        </p:nvSpPr>
        <p:spPr>
          <a:xfrm>
            <a:off x="5975025" y="1769586"/>
            <a:ext cx="2431593" cy="40099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3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If You Have Symptoms, Don’t Return to Work</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3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Follow Public Health Guidelines for Stopping the Spread of Germs</a:t>
            </a:r>
          </a:p>
          <a:p>
            <a:pPr marL="342900" indent="-342900" fontAlgn="auto">
              <a:spcBef>
                <a:spcPts val="600"/>
              </a:spcBef>
              <a:spcAft>
                <a:spcPts val="600"/>
              </a:spcAft>
              <a:buFont typeface="+mj-lt"/>
              <a:buAutoNum type="arabicPeriod"/>
              <a:defRPr/>
            </a:pPr>
            <a:r>
              <a:rPr lang="en-US" sz="1300" i="0" dirty="0">
                <a:solidFill>
                  <a:srgbClr val="00264E"/>
                </a:solidFill>
                <a:latin typeface="Arial" panose="020B0604020202020204" pitchFamily="34" charset="0"/>
                <a:cs typeface="Arial" panose="020B0604020202020204" pitchFamily="34" charset="0"/>
              </a:rPr>
              <a:t>Practice Social Distancing </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300" b="1" i="0" u="none" strike="noStrike" kern="1200" cap="none" spc="0" normalizeH="0" baseline="0" noProof="0" dirty="0">
                <a:ln>
                  <a:noFill/>
                </a:ln>
                <a:solidFill>
                  <a:srgbClr val="00264E"/>
                </a:solidFill>
                <a:effectLst/>
                <a:uLnTx/>
                <a:uFillTx/>
                <a:latin typeface="Arial" panose="020B0604020202020204" pitchFamily="34" charset="0"/>
                <a:ea typeface="+mn-ea"/>
                <a:cs typeface="Arial" panose="020B0604020202020204" pitchFamily="34" charset="0"/>
              </a:rPr>
              <a:t>Ongoing Cleaning / </a:t>
            </a:r>
            <a:r>
              <a:rPr lang="en-US" sz="1300" i="0" dirty="0">
                <a:solidFill>
                  <a:srgbClr val="00264E"/>
                </a:solidFill>
                <a:latin typeface="Arial" panose="020B0604020202020204" pitchFamily="34" charset="0"/>
                <a:cs typeface="Arial" panose="020B0604020202020204" pitchFamily="34" charset="0"/>
              </a:rPr>
              <a:t>Disinfecting</a:t>
            </a:r>
          </a:p>
        </p:txBody>
      </p:sp>
      <p:sp>
        <p:nvSpPr>
          <p:cNvPr id="4" name="Title 3">
            <a:extLst>
              <a:ext uri="{FF2B5EF4-FFF2-40B4-BE49-F238E27FC236}">
                <a16:creationId xmlns:a16="http://schemas.microsoft.com/office/drawing/2014/main" id="{EC06DE49-954F-4E66-942F-7E544BFB0D04}"/>
              </a:ext>
            </a:extLst>
          </p:cNvPr>
          <p:cNvSpPr>
            <a:spLocks noGrp="1"/>
          </p:cNvSpPr>
          <p:nvPr>
            <p:ph type="title"/>
          </p:nvPr>
        </p:nvSpPr>
        <p:spPr/>
        <p:txBody>
          <a:bodyPr/>
          <a:lstStyle/>
          <a:p>
            <a:pPr algn="ctr"/>
            <a:r>
              <a:rPr lang="en-US" dirty="0"/>
              <a:t>Return To Work Playbook Framework</a:t>
            </a:r>
          </a:p>
        </p:txBody>
      </p:sp>
      <p:sp>
        <p:nvSpPr>
          <p:cNvPr id="3" name="Rectangle 2">
            <a:extLst>
              <a:ext uri="{FF2B5EF4-FFF2-40B4-BE49-F238E27FC236}">
                <a16:creationId xmlns:a16="http://schemas.microsoft.com/office/drawing/2014/main" id="{F342531C-F43F-4CD8-B776-0FE9F467D648}"/>
              </a:ext>
            </a:extLst>
          </p:cNvPr>
          <p:cNvSpPr/>
          <p:nvPr/>
        </p:nvSpPr>
        <p:spPr>
          <a:xfrm>
            <a:off x="957147" y="5914247"/>
            <a:ext cx="9995882"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3553160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Defined Cleaning Protocols – Established Hand Sanitizer Locations </a:t>
            </a:r>
            <a:r>
              <a:rPr lang="en-US" sz="2800" dirty="0"/>
              <a:t>(continued)</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8229600" cy="5246308"/>
          </a:xfrm>
        </p:spPr>
        <p:txBody>
          <a:bodyPr/>
          <a:lstStyle/>
          <a:p>
            <a:pPr marL="0" indent="0">
              <a:spcAft>
                <a:spcPts val="600"/>
              </a:spcAft>
              <a:buNone/>
            </a:pPr>
            <a:r>
              <a:rPr lang="en-US" sz="2800" b="0" dirty="0"/>
              <a:t>Locations where hand sanitizer will be available include: (but are not limited to)</a:t>
            </a:r>
          </a:p>
          <a:p>
            <a:pPr lvl="1">
              <a:spcAft>
                <a:spcPts val="600"/>
              </a:spcAft>
            </a:pPr>
            <a:r>
              <a:rPr lang="en-US" sz="2800" b="0" dirty="0"/>
              <a:t>Administration building main entrance / lobby</a:t>
            </a:r>
          </a:p>
          <a:p>
            <a:pPr lvl="1">
              <a:spcAft>
                <a:spcPts val="600"/>
              </a:spcAft>
            </a:pPr>
            <a:r>
              <a:rPr lang="en-US" sz="2800" b="0" dirty="0"/>
              <a:t>Employee main entrance</a:t>
            </a:r>
          </a:p>
          <a:p>
            <a:pPr lvl="1">
              <a:spcAft>
                <a:spcPts val="600"/>
              </a:spcAft>
            </a:pPr>
            <a:r>
              <a:rPr lang="en-US" sz="2800" b="0" dirty="0"/>
              <a:t>Separated buildings main entrance</a:t>
            </a:r>
          </a:p>
          <a:p>
            <a:pPr lvl="1">
              <a:spcAft>
                <a:spcPts val="600"/>
              </a:spcAft>
            </a:pPr>
            <a:r>
              <a:rPr lang="en-US" sz="2800" b="0" dirty="0"/>
              <a:t>Main stairways / elevators with high people usage </a:t>
            </a:r>
          </a:p>
          <a:p>
            <a:pPr lvl="1">
              <a:spcAft>
                <a:spcPts val="600"/>
              </a:spcAft>
            </a:pPr>
            <a:r>
              <a:rPr lang="en-US" sz="2800" b="0" dirty="0"/>
              <a:t>Breakrooms without sinks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7" name="Picture 6">
            <a:extLst>
              <a:ext uri="{FF2B5EF4-FFF2-40B4-BE49-F238E27FC236}">
                <a16:creationId xmlns:a16="http://schemas.microsoft.com/office/drawing/2014/main" id="{3FEBE456-7973-446D-A1FE-2CB2C5F659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652"/>
          <a:stretch/>
        </p:blipFill>
        <p:spPr bwMode="auto">
          <a:xfrm>
            <a:off x="8767763" y="1544188"/>
            <a:ext cx="2743200" cy="3769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052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Cleaning Protocol</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5486400" cy="5029200"/>
          </a:xfrm>
        </p:spPr>
        <p:txBody>
          <a:bodyPr/>
          <a:lstStyle/>
          <a:p>
            <a:pPr marL="0" indent="0">
              <a:spcAft>
                <a:spcPts val="600"/>
              </a:spcAft>
              <a:buNone/>
            </a:pPr>
            <a:r>
              <a:rPr lang="en-US" b="0" dirty="0"/>
              <a:t>A cleaning protocol was established so that it could be clearly identified how often cleaning should take place, and by whom.</a:t>
            </a:r>
          </a:p>
          <a:p>
            <a:pPr marL="0" indent="0">
              <a:spcAft>
                <a:spcPts val="600"/>
              </a:spcAft>
              <a:buNone/>
            </a:pPr>
            <a:endParaRPr lang="en-US" b="0" dirty="0"/>
          </a:p>
          <a:p>
            <a:pPr marL="0" indent="0">
              <a:spcAft>
                <a:spcPts val="600"/>
              </a:spcAft>
              <a:buNone/>
            </a:pPr>
            <a:r>
              <a:rPr lang="en-US" b="0" dirty="0"/>
              <a:t>Documentation should be taken by each department. </a:t>
            </a:r>
          </a:p>
          <a:p>
            <a:pPr marL="0" indent="0">
              <a:spcAft>
                <a:spcPts val="600"/>
              </a:spcAft>
              <a:buNone/>
            </a:pPr>
            <a:endParaRPr lang="en-US" b="0" dirty="0"/>
          </a:p>
          <a:p>
            <a:pPr marL="0" indent="0">
              <a:spcAft>
                <a:spcPts val="600"/>
              </a:spcAft>
              <a:buNone/>
            </a:pPr>
            <a:r>
              <a:rPr lang="en-US" b="0" dirty="0"/>
              <a:t>Monthly inspections will be modified to ensure that COVID-19 related documentation is taking place such as this.  </a:t>
            </a:r>
          </a:p>
          <a:p>
            <a:pPr marL="0" indent="0">
              <a:spcAft>
                <a:spcPts val="600"/>
              </a:spcAft>
              <a:buNone/>
            </a:pPr>
            <a:endParaRPr lang="en-US" b="0" dirty="0"/>
          </a:p>
          <a:p>
            <a:pPr marL="0" indent="0">
              <a:spcAft>
                <a:spcPts val="600"/>
              </a:spcAft>
              <a:buNone/>
            </a:pPr>
            <a:r>
              <a:rPr lang="en-US" b="0" dirty="0"/>
              <a:t>JHSC members may request cleaning documentation at any time during monthly inspections.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pic>
        <p:nvPicPr>
          <p:cNvPr id="7" name="Picture 6">
            <a:extLst>
              <a:ext uri="{FF2B5EF4-FFF2-40B4-BE49-F238E27FC236}">
                <a16:creationId xmlns:a16="http://schemas.microsoft.com/office/drawing/2014/main" id="{8C00F453-0799-47E6-A17E-19CBFD11F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5789" y="244841"/>
            <a:ext cx="4726132" cy="6116171"/>
          </a:xfrm>
          <a:prstGeom prst="rect">
            <a:avLst/>
          </a:prstGeom>
        </p:spPr>
      </p:pic>
    </p:spTree>
    <p:extLst>
      <p:ext uri="{BB962C8B-B14F-4D97-AF65-F5344CB8AC3E}">
        <p14:creationId xmlns:p14="http://schemas.microsoft.com/office/powerpoint/2010/main" val="33948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7055" y="2732241"/>
            <a:ext cx="6400800" cy="640080"/>
          </a:xfrm>
        </p:spPr>
        <p:txBody>
          <a:bodyPr/>
          <a:lstStyle/>
          <a:p>
            <a:r>
              <a:rPr lang="en-US" dirty="0"/>
              <a:t>Additional Information You Need to Know</a:t>
            </a:r>
          </a:p>
        </p:txBody>
      </p:sp>
      <p:pic>
        <p:nvPicPr>
          <p:cNvPr id="3" name="Picture 2">
            <a:extLst>
              <a:ext uri="{FF2B5EF4-FFF2-40B4-BE49-F238E27FC236}">
                <a16:creationId xmlns:a16="http://schemas.microsoft.com/office/drawing/2014/main" id="{97B64558-18FD-43CA-B4B2-E85E5DDFC9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0979" y="3372321"/>
            <a:ext cx="6449325" cy="3391373"/>
          </a:xfrm>
          <a:prstGeom prst="rect">
            <a:avLst/>
          </a:prstGeom>
        </p:spPr>
      </p:pic>
    </p:spTree>
    <p:extLst>
      <p:ext uri="{BB962C8B-B14F-4D97-AF65-F5344CB8AC3E}">
        <p14:creationId xmlns:p14="http://schemas.microsoft.com/office/powerpoint/2010/main" val="3296521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Action Plan - Employee Showing COVID-19 Symptoms At Work</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11430000" cy="5029200"/>
          </a:xfrm>
        </p:spPr>
        <p:txBody>
          <a:bodyPr/>
          <a:lstStyle/>
          <a:p>
            <a:pPr marL="0" indent="0">
              <a:spcAft>
                <a:spcPts val="600"/>
              </a:spcAft>
              <a:buNone/>
            </a:pPr>
            <a:r>
              <a:rPr lang="en-US" sz="1800" b="0" dirty="0"/>
              <a:t>In all situations, maintain physical distancing of six feet from individual and ask them to move away from other employees</a:t>
            </a:r>
          </a:p>
          <a:p>
            <a:pPr marL="0" indent="0">
              <a:spcAft>
                <a:spcPts val="600"/>
              </a:spcAft>
              <a:buNone/>
            </a:pPr>
            <a:endParaRPr lang="en-US" sz="1800" b="0" dirty="0"/>
          </a:p>
          <a:p>
            <a:r>
              <a:rPr lang="en-US" b="0" dirty="0"/>
              <a:t>Arrange for the affected worker to be transported home or to an emergency department, dependent upon severity of symptoms. </a:t>
            </a:r>
          </a:p>
          <a:p>
            <a:pPr lvl="2"/>
            <a:r>
              <a:rPr lang="en-US" b="0" dirty="0"/>
              <a:t>If employee is in acute respiratory distress (shortness of breath, difficulty speaking, wheezing, gasping for air), then outside emergency medical services are contacted.</a:t>
            </a:r>
          </a:p>
          <a:p>
            <a:pPr lvl="2"/>
            <a:r>
              <a:rPr lang="en-US" b="0" dirty="0"/>
              <a:t>If employee is not in acute respiratory distress, they will be advised to go home, monitor their symptoms, contact their personal healthcare provider for further direction / advice, as needed, and meet specific criteria before returning to a Town of Hanover facility.</a:t>
            </a:r>
          </a:p>
          <a:p>
            <a:pPr lvl="2"/>
            <a:r>
              <a:rPr lang="en-US" b="0" dirty="0"/>
              <a:t>Advise HR of the situation to begin illness notification</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2848958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Action Plan - Employee Showing COVID-19 Symptoms At Work </a:t>
            </a:r>
            <a:r>
              <a:rPr lang="en-US" sz="2800" dirty="0"/>
              <a:t>(continued)</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11430000" cy="5029200"/>
          </a:xfrm>
        </p:spPr>
        <p:txBody>
          <a:bodyPr anchor="ctr"/>
          <a:lstStyle/>
          <a:p>
            <a:pPr marL="0" indent="0">
              <a:spcAft>
                <a:spcPts val="600"/>
              </a:spcAft>
              <a:buNone/>
            </a:pPr>
            <a:r>
              <a:rPr lang="en-US" dirty="0"/>
              <a:t>Contact Tracing</a:t>
            </a:r>
          </a:p>
          <a:p>
            <a:pPr lvl="1">
              <a:spcAft>
                <a:spcPts val="1200"/>
              </a:spcAft>
            </a:pPr>
            <a:r>
              <a:rPr lang="en-US" sz="1800" b="0" dirty="0"/>
              <a:t>HR to complete contact tracing (include all areas where the individual had been including work station, restrooms, break area)</a:t>
            </a:r>
          </a:p>
          <a:p>
            <a:pPr lvl="1">
              <a:spcAft>
                <a:spcPts val="1200"/>
              </a:spcAft>
            </a:pPr>
            <a:r>
              <a:rPr lang="en-US" sz="1800" b="0" dirty="0"/>
              <a:t>HR to talk to close contacts* to verify possible exposure</a:t>
            </a:r>
          </a:p>
          <a:p>
            <a:pPr lvl="1">
              <a:spcAft>
                <a:spcPts val="1200"/>
              </a:spcAft>
            </a:pPr>
            <a:r>
              <a:rPr lang="en-US" sz="1800" b="0" dirty="0"/>
              <a:t>Close contacts should be advised to seek consultation with their healthcare professional and are encouraged to self-quarantine for 14-days</a:t>
            </a:r>
          </a:p>
          <a:p>
            <a:pPr lvl="1">
              <a:spcAft>
                <a:spcPts val="1200"/>
              </a:spcAft>
            </a:pPr>
            <a:r>
              <a:rPr lang="en-US" sz="1800" b="0" dirty="0"/>
              <a:t>If close contacts are symptomatic, then HR must identify the close contacts of the close contact</a:t>
            </a:r>
          </a:p>
          <a:p>
            <a:pPr lvl="1">
              <a:spcAft>
                <a:spcPts val="1200"/>
              </a:spcAft>
            </a:pPr>
            <a:r>
              <a:rPr lang="en-US" sz="1800" b="0" dirty="0"/>
              <a:t>Strict confidentiality will be maintained throughout the contact tracing process</a:t>
            </a:r>
            <a:endParaRPr lang="en-US" dirty="0"/>
          </a:p>
          <a:p>
            <a:pPr marL="0" indent="0">
              <a:spcAft>
                <a:spcPts val="600"/>
              </a:spcAft>
              <a:buNone/>
            </a:pPr>
            <a:r>
              <a:rPr lang="en-US" dirty="0"/>
              <a:t>Disinfection</a:t>
            </a:r>
          </a:p>
          <a:p>
            <a:pPr lvl="1">
              <a:spcAft>
                <a:spcPts val="600"/>
              </a:spcAft>
            </a:pPr>
            <a:r>
              <a:rPr lang="en-US" sz="1800" b="0" dirty="0"/>
              <a:t>If confirmed case, by testing or confirmed clinically by their healthcare professional; notify Facility Team to complete disinfection following their protocol; of the areas the employee was in (work station, break areas, restrooms, etc.)</a:t>
            </a:r>
          </a:p>
          <a:p>
            <a:pPr lvl="1">
              <a:spcAft>
                <a:spcPts val="600"/>
              </a:spcAft>
            </a:pPr>
            <a:endParaRPr lang="en-US" sz="1800" b="0" dirty="0"/>
          </a:p>
          <a:p>
            <a:pPr marL="0" indent="0">
              <a:spcAft>
                <a:spcPts val="600"/>
              </a:spcAft>
              <a:buNone/>
            </a:pPr>
            <a:r>
              <a:rPr lang="en-US" sz="2400" dirty="0"/>
              <a:t>*</a:t>
            </a:r>
            <a:r>
              <a:rPr lang="en-US" sz="1800" dirty="0"/>
              <a:t>Close Contact</a:t>
            </a:r>
            <a:r>
              <a:rPr lang="en-US" sz="1800" b="0" dirty="0"/>
              <a:t> is defined as being within approximately 2 meters (6 feet) of a COVID-19 case for a prolonged period of time or having direct contact with infectious secretions of a COVID-19 case (e.g., being coughed on)</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3101405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Defined Cleaning Protocols – Confirmed Cases</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11430000" cy="5029200"/>
          </a:xfrm>
        </p:spPr>
        <p:txBody>
          <a:bodyPr/>
          <a:lstStyle/>
          <a:p>
            <a:pPr marL="0" indent="0">
              <a:spcAft>
                <a:spcPts val="600"/>
              </a:spcAft>
              <a:buNone/>
            </a:pPr>
            <a:r>
              <a:rPr lang="en-US" b="0" dirty="0"/>
              <a:t>Case confirmed, social path and contacts understood </a:t>
            </a:r>
          </a:p>
          <a:p>
            <a:pPr marL="0" indent="0">
              <a:spcAft>
                <a:spcPts val="600"/>
              </a:spcAft>
              <a:buNone/>
            </a:pPr>
            <a:endParaRPr lang="en-US" b="0" dirty="0"/>
          </a:p>
          <a:p>
            <a:pPr marL="0" indent="0">
              <a:spcAft>
                <a:spcPts val="600"/>
              </a:spcAft>
              <a:buNone/>
            </a:pPr>
            <a:r>
              <a:rPr lang="en-US" b="0" dirty="0"/>
              <a:t>Cleaning protocol governed by time since employee was last in the work place</a:t>
            </a:r>
          </a:p>
          <a:p>
            <a:pPr lvl="1">
              <a:spcAft>
                <a:spcPts val="600"/>
              </a:spcAft>
            </a:pPr>
            <a:r>
              <a:rPr lang="en-US" b="0" dirty="0"/>
              <a:t>1 Day (up to 24hrs) from employee last at work to confirmation</a:t>
            </a:r>
          </a:p>
          <a:p>
            <a:pPr marL="1254125" lvl="3" indent="0">
              <a:spcAft>
                <a:spcPts val="600"/>
              </a:spcAft>
              <a:buNone/>
            </a:pPr>
            <a:r>
              <a:rPr lang="en-US" sz="1800" b="0" dirty="0"/>
              <a:t>Work area, equipment, and team area cleaning along with employee social path – deep or enhanced cleaning</a:t>
            </a:r>
          </a:p>
          <a:p>
            <a:pPr lvl="1">
              <a:spcAft>
                <a:spcPts val="600"/>
              </a:spcAft>
            </a:pPr>
            <a:endParaRPr lang="en-US" b="0" dirty="0"/>
          </a:p>
          <a:p>
            <a:pPr lvl="1">
              <a:spcAft>
                <a:spcPts val="600"/>
              </a:spcAft>
            </a:pPr>
            <a:r>
              <a:rPr lang="en-US" b="0" dirty="0"/>
              <a:t>2 – 3  Days (24-72hrs) from employee last at work to confirmation</a:t>
            </a:r>
          </a:p>
          <a:p>
            <a:pPr marL="1254125" lvl="3" indent="0">
              <a:spcAft>
                <a:spcPts val="600"/>
              </a:spcAft>
              <a:buNone/>
            </a:pPr>
            <a:r>
              <a:rPr lang="en-US" sz="1800" b="0" dirty="0"/>
              <a:t>Work area, equipment, and team area along with </a:t>
            </a:r>
            <a:r>
              <a:rPr lang="en-US" sz="1800" dirty="0"/>
              <a:t>employee social path - </a:t>
            </a:r>
            <a:r>
              <a:rPr lang="en-US" sz="1800" b="0" dirty="0"/>
              <a:t>enhanced cleaning</a:t>
            </a:r>
          </a:p>
          <a:p>
            <a:pPr marL="1254125" lvl="3" indent="0">
              <a:spcAft>
                <a:spcPts val="600"/>
              </a:spcAft>
              <a:buNone/>
            </a:pPr>
            <a:endParaRPr lang="en-US" b="0" dirty="0"/>
          </a:p>
          <a:p>
            <a:pPr lvl="1">
              <a:spcAft>
                <a:spcPts val="600"/>
              </a:spcAft>
            </a:pPr>
            <a:r>
              <a:rPr lang="en-US" b="0" dirty="0"/>
              <a:t>Greater Than 3 Days from employee last at work to confirmation</a:t>
            </a:r>
          </a:p>
          <a:p>
            <a:pPr marL="1254125" lvl="3" indent="0">
              <a:spcAft>
                <a:spcPts val="600"/>
              </a:spcAft>
              <a:buNone/>
            </a:pPr>
            <a:r>
              <a:rPr lang="en-US" sz="1800" b="0" dirty="0"/>
              <a:t>Maintain work station and facility standard cleaning plans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3340186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dirty="0"/>
              <a:t>Defined Cleaning Protocols – Cleaning Definitions</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274320" y="1280160"/>
            <a:ext cx="3657600" cy="5029200"/>
          </a:xfrm>
        </p:spPr>
        <p:txBody>
          <a:bodyPr/>
          <a:lstStyle/>
          <a:p>
            <a:pPr marL="0" indent="0">
              <a:spcAft>
                <a:spcPts val="1800"/>
              </a:spcAft>
              <a:buNone/>
            </a:pPr>
            <a:r>
              <a:rPr lang="en-US" sz="1800" dirty="0"/>
              <a:t>Deep Clean</a:t>
            </a:r>
          </a:p>
          <a:p>
            <a:pPr marL="457200" lvl="1" indent="-274320">
              <a:spcAft>
                <a:spcPts val="600"/>
              </a:spcAft>
            </a:pPr>
            <a:r>
              <a:rPr lang="en-US" sz="1600" b="0" dirty="0"/>
              <a:t>Area impacted is closed to access (until cleaning is completed and verified)</a:t>
            </a:r>
          </a:p>
          <a:p>
            <a:pPr marL="457200" lvl="1" indent="-274320">
              <a:spcAft>
                <a:spcPts val="600"/>
              </a:spcAft>
            </a:pPr>
            <a:r>
              <a:rPr lang="en-US" sz="1600" b="0" dirty="0"/>
              <a:t>Danger tape used to identify the area in need of cleaning</a:t>
            </a:r>
          </a:p>
          <a:p>
            <a:pPr marL="457200" lvl="1" indent="-274320">
              <a:spcAft>
                <a:spcPts val="600"/>
              </a:spcAft>
            </a:pPr>
            <a:r>
              <a:rPr lang="en-US" sz="1600" b="0" dirty="0"/>
              <a:t>Service professional performs work with specialized equipment and techniques (airborne disinfectant)</a:t>
            </a:r>
          </a:p>
          <a:p>
            <a:pPr marL="457200" lvl="1" indent="-274320">
              <a:spcAft>
                <a:spcPts val="600"/>
              </a:spcAft>
            </a:pPr>
            <a:r>
              <a:rPr lang="en-US" sz="1600" b="0" dirty="0"/>
              <a:t>Cleaning can be performed for the full or partial facility footprint (social habit / path)</a:t>
            </a:r>
          </a:p>
          <a:p>
            <a:pPr marL="457200" lvl="1" indent="-274320">
              <a:spcAft>
                <a:spcPts val="600"/>
              </a:spcAft>
            </a:pPr>
            <a:r>
              <a:rPr lang="en-US" sz="1600" b="0" dirty="0"/>
              <a:t>Donning of Personal Protective Equipment (i.e., hazmat suits and respirators)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
        <p:nvSpPr>
          <p:cNvPr id="5" name="Content Placeholder 2">
            <a:extLst>
              <a:ext uri="{FF2B5EF4-FFF2-40B4-BE49-F238E27FC236}">
                <a16:creationId xmlns:a16="http://schemas.microsoft.com/office/drawing/2014/main" id="{86445C1D-B8FB-4391-A20F-AB7EE4F347EC}"/>
              </a:ext>
            </a:extLst>
          </p:cNvPr>
          <p:cNvSpPr txBox="1">
            <a:spLocks/>
          </p:cNvSpPr>
          <p:nvPr/>
        </p:nvSpPr>
        <p:spPr>
          <a:xfrm>
            <a:off x="4267200" y="1280160"/>
            <a:ext cx="3657600" cy="5029200"/>
          </a:xfrm>
          <a:prstGeom prst="rect">
            <a:avLst/>
          </a:prstGeom>
        </p:spPr>
        <p:txBody>
          <a:bodyPr>
            <a:noAutofit/>
          </a:bodyPr>
          <a:lstStyle>
            <a:lvl1pPr marL="346075"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92150"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025525" indent="-333375" algn="l" defTabSz="914400" rtl="0" eaLnBrk="1" latinLnBrk="0" hangingPunct="1">
              <a:lnSpc>
                <a:spcPct val="90000"/>
              </a:lnSpc>
              <a:spcBef>
                <a:spcPts val="0"/>
              </a:spcBef>
              <a:spcAft>
                <a:spcPts val="900"/>
              </a:spcAft>
              <a:buFont typeface="Ford Antenna Medium" pitchFamily="50"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1800"/>
              </a:spcAft>
              <a:buNone/>
            </a:pPr>
            <a:r>
              <a:rPr lang="en-US" sz="1800" i="0" dirty="0"/>
              <a:t>Enhanced Clean</a:t>
            </a:r>
          </a:p>
          <a:p>
            <a:pPr marL="457200" lvl="1" indent="-274320" fontAlgn="auto">
              <a:spcAft>
                <a:spcPts val="600"/>
              </a:spcAft>
            </a:pPr>
            <a:r>
              <a:rPr lang="en-US" sz="1600" b="0" i="0" dirty="0"/>
              <a:t>Area impacted is closed to access (until cleaning is completed and verified)</a:t>
            </a:r>
          </a:p>
          <a:p>
            <a:pPr marL="457200" lvl="1" indent="-274320" fontAlgn="auto">
              <a:spcAft>
                <a:spcPts val="600"/>
              </a:spcAft>
            </a:pPr>
            <a:r>
              <a:rPr lang="en-US" sz="1600" b="0" i="0" dirty="0"/>
              <a:t>Danger tape used to identify the area in need of cleaning</a:t>
            </a:r>
          </a:p>
          <a:p>
            <a:pPr marL="457200" lvl="1" indent="-274320" fontAlgn="auto">
              <a:spcAft>
                <a:spcPts val="600"/>
              </a:spcAft>
            </a:pPr>
            <a:r>
              <a:rPr lang="en-US" sz="1600" b="0" i="0" dirty="0"/>
              <a:t>Facility team uses approved cleaning and sanitizing products  </a:t>
            </a:r>
          </a:p>
          <a:p>
            <a:pPr marL="457200" lvl="1" indent="-274320" fontAlgn="auto">
              <a:spcAft>
                <a:spcPts val="600"/>
              </a:spcAft>
            </a:pPr>
            <a:r>
              <a:rPr lang="en-US" sz="1600" b="0" i="0" dirty="0"/>
              <a:t>Cleaning includes detailing of all desks and surfaces in area of identified employee; All identified area of social habits and paths identified by the impacted employee are to be sanitized</a:t>
            </a:r>
          </a:p>
          <a:p>
            <a:pPr marL="457200" lvl="1" indent="-274320" fontAlgn="auto">
              <a:spcAft>
                <a:spcPts val="600"/>
              </a:spcAft>
            </a:pPr>
            <a:r>
              <a:rPr lang="en-US" sz="1600" b="0" i="0" dirty="0"/>
              <a:t>All high tactile areas (listed in Standard Clean definition) continue to be cleaned twice per day</a:t>
            </a:r>
          </a:p>
        </p:txBody>
      </p:sp>
      <p:sp>
        <p:nvSpPr>
          <p:cNvPr id="7" name="Content Placeholder 2">
            <a:extLst>
              <a:ext uri="{FF2B5EF4-FFF2-40B4-BE49-F238E27FC236}">
                <a16:creationId xmlns:a16="http://schemas.microsoft.com/office/drawing/2014/main" id="{A9601BDA-F6EB-47B3-BDF7-7A9004580B75}"/>
              </a:ext>
            </a:extLst>
          </p:cNvPr>
          <p:cNvSpPr txBox="1">
            <a:spLocks/>
          </p:cNvSpPr>
          <p:nvPr/>
        </p:nvSpPr>
        <p:spPr>
          <a:xfrm>
            <a:off x="8229600" y="1280160"/>
            <a:ext cx="3657600" cy="5029200"/>
          </a:xfrm>
          <a:prstGeom prst="rect">
            <a:avLst/>
          </a:prstGeom>
        </p:spPr>
        <p:txBody>
          <a:bodyPr>
            <a:noAutofit/>
          </a:bodyPr>
          <a:lstStyle>
            <a:lvl1pPr marL="346075"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92150"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025525" indent="-333375" algn="l" defTabSz="914400" rtl="0" eaLnBrk="1" latinLnBrk="0" hangingPunct="1">
              <a:lnSpc>
                <a:spcPct val="90000"/>
              </a:lnSpc>
              <a:spcBef>
                <a:spcPts val="0"/>
              </a:spcBef>
              <a:spcAft>
                <a:spcPts val="900"/>
              </a:spcAft>
              <a:buFont typeface="Ford Antenna Medium" pitchFamily="50"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1800"/>
              </a:spcAft>
              <a:buNone/>
            </a:pPr>
            <a:r>
              <a:rPr lang="en-US" sz="1800" i="0" dirty="0"/>
              <a:t>Standard Clean</a:t>
            </a:r>
          </a:p>
          <a:p>
            <a:pPr marL="457200" lvl="1" indent="-274320" fontAlgn="auto">
              <a:spcAft>
                <a:spcPts val="600"/>
              </a:spcAft>
            </a:pPr>
            <a:r>
              <a:rPr lang="en-US" sz="1600" b="0" i="0" dirty="0"/>
              <a:t>Building is open  </a:t>
            </a:r>
          </a:p>
          <a:p>
            <a:pPr marL="457200" lvl="1" indent="-274320" fontAlgn="auto">
              <a:spcAft>
                <a:spcPts val="600"/>
              </a:spcAft>
            </a:pPr>
            <a:r>
              <a:rPr lang="en-US" sz="1600" b="0" i="0" dirty="0"/>
              <a:t>Facility team and staff use approved cleaning and sanitizing products  </a:t>
            </a:r>
          </a:p>
          <a:p>
            <a:pPr marL="457200" lvl="1" indent="-274320" fontAlgn="auto">
              <a:spcAft>
                <a:spcPts val="600"/>
              </a:spcAft>
            </a:pPr>
            <a:r>
              <a:rPr lang="en-US" sz="1600" b="0" i="0" dirty="0"/>
              <a:t>All high tactile areas (including but not limited to – door handles, hand rails, conference rooms, elevators, escalators, kitchenette, restrooms) cleaned as per cleaning protocol</a:t>
            </a:r>
          </a:p>
        </p:txBody>
      </p:sp>
    </p:spTree>
    <p:extLst>
      <p:ext uri="{BB962C8B-B14F-4D97-AF65-F5344CB8AC3E}">
        <p14:creationId xmlns:p14="http://schemas.microsoft.com/office/powerpoint/2010/main" val="328188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sz="3200"/>
              <a:t>Specific </a:t>
            </a:r>
            <a:r>
              <a:rPr lang="en-US" sz="3200" dirty="0"/>
              <a:t>Items To Consider </a:t>
            </a:r>
            <a:r>
              <a:rPr lang="en-US" sz="2800" dirty="0"/>
              <a:t>(not all inclusive list)</a:t>
            </a:r>
            <a:endParaRPr lang="en-US" dirty="0"/>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9" y="944880"/>
            <a:ext cx="11430000" cy="5029200"/>
          </a:xfrm>
        </p:spPr>
        <p:txBody>
          <a:bodyPr/>
          <a:lstStyle/>
          <a:p>
            <a:pPr lvl="1">
              <a:spcAft>
                <a:spcPts val="1800"/>
              </a:spcAft>
              <a:buFont typeface="Arial" panose="020B0604020202020204" pitchFamily="34" charset="0"/>
              <a:buChar char="•"/>
            </a:pPr>
            <a:r>
              <a:rPr lang="en-US" sz="1600" b="0" dirty="0"/>
              <a:t>How to handle restroom breaks</a:t>
            </a:r>
          </a:p>
          <a:p>
            <a:pPr lvl="1">
              <a:spcAft>
                <a:spcPts val="1800"/>
              </a:spcAft>
              <a:buFont typeface="Arial" panose="020B0604020202020204" pitchFamily="34" charset="0"/>
              <a:buChar char="•"/>
            </a:pPr>
            <a:r>
              <a:rPr lang="en-US" sz="1600" b="0" dirty="0"/>
              <a:t>How to implement cleaning protocols, including jobs with rotations</a:t>
            </a:r>
          </a:p>
          <a:p>
            <a:pPr lvl="1">
              <a:spcAft>
                <a:spcPts val="1800"/>
              </a:spcAft>
              <a:buFont typeface="Arial" panose="020B0604020202020204" pitchFamily="34" charset="0"/>
              <a:buChar char="•"/>
            </a:pPr>
            <a:r>
              <a:rPr lang="en-US" sz="1600" b="0" dirty="0"/>
              <a:t>How to distribute cleaning supplies</a:t>
            </a:r>
          </a:p>
          <a:p>
            <a:pPr lvl="1">
              <a:spcAft>
                <a:spcPts val="1800"/>
              </a:spcAft>
              <a:buFont typeface="Arial" panose="020B0604020202020204" pitchFamily="34" charset="0"/>
              <a:buChar char="•"/>
            </a:pPr>
            <a:r>
              <a:rPr lang="en-US" sz="1600" b="0" dirty="0"/>
              <a:t>How to implement Shift-to-Shift separation</a:t>
            </a:r>
          </a:p>
          <a:p>
            <a:pPr lvl="1">
              <a:spcAft>
                <a:spcPts val="1800"/>
              </a:spcAft>
              <a:buFont typeface="Arial" panose="020B0604020202020204" pitchFamily="34" charset="0"/>
              <a:buChar char="•"/>
            </a:pPr>
            <a:r>
              <a:rPr lang="en-US" sz="1600" b="0" dirty="0"/>
              <a:t>Entry and Exit locations</a:t>
            </a:r>
          </a:p>
          <a:p>
            <a:pPr lvl="1">
              <a:spcAft>
                <a:spcPts val="1800"/>
              </a:spcAft>
              <a:buFont typeface="Arial" panose="020B0604020202020204" pitchFamily="34" charset="0"/>
              <a:buChar char="•"/>
            </a:pPr>
            <a:r>
              <a:rPr lang="en-US" sz="1600" b="0" dirty="0"/>
              <a:t>PPE supply</a:t>
            </a:r>
          </a:p>
          <a:p>
            <a:pPr lvl="1">
              <a:spcAft>
                <a:spcPts val="1800"/>
              </a:spcAft>
              <a:buFont typeface="Arial" panose="020B0604020202020204" pitchFamily="34" charset="0"/>
              <a:buChar char="•"/>
            </a:pPr>
            <a:r>
              <a:rPr lang="en-US" sz="1600" b="0" dirty="0"/>
              <a:t>Hazards and Controls</a:t>
            </a:r>
          </a:p>
          <a:p>
            <a:pPr lvl="1">
              <a:spcAft>
                <a:spcPts val="1800"/>
              </a:spcAft>
              <a:buFont typeface="Arial" panose="020B0604020202020204" pitchFamily="34" charset="0"/>
              <a:buChar char="•"/>
            </a:pPr>
            <a:r>
              <a:rPr lang="en-US" sz="1600" b="0" dirty="0"/>
              <a:t>High traffic areas and flow</a:t>
            </a:r>
          </a:p>
          <a:p>
            <a:pPr lvl="1">
              <a:spcAft>
                <a:spcPts val="1800"/>
              </a:spcAft>
              <a:buFont typeface="Arial" panose="020B0604020202020204" pitchFamily="34" charset="0"/>
              <a:buChar char="•"/>
            </a:pPr>
            <a:r>
              <a:rPr lang="en-US" sz="1600" b="0" dirty="0"/>
              <a:t>Combining waste containers</a:t>
            </a:r>
          </a:p>
          <a:p>
            <a:pPr lvl="1">
              <a:spcAft>
                <a:spcPts val="1800"/>
              </a:spcAft>
              <a:buFont typeface="Arial" panose="020B0604020202020204" pitchFamily="34" charset="0"/>
              <a:buChar char="•"/>
            </a:pPr>
            <a:r>
              <a:rPr lang="en-US" sz="1600" b="0" dirty="0"/>
              <a:t>Reducing touch points</a:t>
            </a:r>
          </a:p>
          <a:p>
            <a:pPr lvl="1">
              <a:spcAft>
                <a:spcPts val="1800"/>
              </a:spcAft>
              <a:buFont typeface="Arial" panose="020B0604020202020204" pitchFamily="34" charset="0"/>
              <a:buChar char="•"/>
            </a:pPr>
            <a:r>
              <a:rPr lang="en-US" sz="1600" b="0" dirty="0"/>
              <a:t>Removal of pamphlets and swag from reception areas</a:t>
            </a:r>
          </a:p>
          <a:p>
            <a:pPr lvl="1">
              <a:spcAft>
                <a:spcPts val="1800"/>
              </a:spcAft>
              <a:buFont typeface="Arial" panose="020B0604020202020204" pitchFamily="34" charset="0"/>
              <a:buChar char="•"/>
            </a:pPr>
            <a:r>
              <a:rPr lang="en-US" sz="1600" b="0" dirty="0"/>
              <a:t>Elimination of shared work desks</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330077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7055" y="2732241"/>
            <a:ext cx="6400800" cy="640080"/>
          </a:xfrm>
        </p:spPr>
        <p:txBody>
          <a:bodyPr/>
          <a:lstStyle/>
          <a:p>
            <a:r>
              <a:rPr lang="en-US" dirty="0"/>
              <a:t>What Happened While You Were Away</a:t>
            </a:r>
          </a:p>
        </p:txBody>
      </p:sp>
    </p:spTree>
    <p:extLst>
      <p:ext uri="{BB962C8B-B14F-4D97-AF65-F5344CB8AC3E}">
        <p14:creationId xmlns:p14="http://schemas.microsoft.com/office/powerpoint/2010/main" val="50370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Increased Cleaning Of Stations and Common Areas</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11075672" cy="5029200"/>
          </a:xfrm>
        </p:spPr>
        <p:txBody>
          <a:bodyPr/>
          <a:lstStyle/>
          <a:p>
            <a:pPr marL="0" indent="0">
              <a:spcAft>
                <a:spcPts val="600"/>
              </a:spcAft>
              <a:buNone/>
            </a:pPr>
            <a:r>
              <a:rPr lang="en-US" sz="2800" b="0" dirty="0"/>
              <a:t>During shutdown - Increased cleaning and disinfection of all common areas.</a:t>
            </a:r>
          </a:p>
          <a:p>
            <a:pPr marL="822960" lvl="1" indent="-457200">
              <a:spcAft>
                <a:spcPts val="600"/>
              </a:spcAft>
              <a:buFont typeface="Arial" panose="020B0604020202020204" pitchFamily="34" charset="0"/>
              <a:buChar char="•"/>
            </a:pPr>
            <a:r>
              <a:rPr lang="en-US" sz="2800" b="0" dirty="0"/>
              <a:t>Allowed for opportunity to focus on areas normally unavailable</a:t>
            </a:r>
          </a:p>
          <a:p>
            <a:pPr marL="0" indent="0">
              <a:spcBef>
                <a:spcPts val="600"/>
              </a:spcBef>
              <a:spcAft>
                <a:spcPts val="600"/>
              </a:spcAft>
              <a:buNone/>
            </a:pPr>
            <a:r>
              <a:rPr lang="en-US" sz="2800" b="0" dirty="0"/>
              <a:t>Cleaning and Disinfection took place in many areas</a:t>
            </a:r>
          </a:p>
          <a:p>
            <a:pPr marL="751205" indent="-457200">
              <a:spcAft>
                <a:spcPts val="600"/>
              </a:spcAft>
            </a:pPr>
            <a:r>
              <a:rPr lang="en-US" sz="2800" b="0" dirty="0"/>
              <a:t>All workstations, reception areas, common areas, floors, lunch rooms, locker rooms, cabinets, doors, counters, conference rooms, tables, and many more.</a:t>
            </a:r>
          </a:p>
          <a:p>
            <a:pPr marL="0" indent="0">
              <a:spcAft>
                <a:spcPts val="600"/>
              </a:spcAft>
              <a:buNone/>
            </a:pPr>
            <a:endParaRPr lang="en-US" sz="2800" b="0" dirty="0"/>
          </a:p>
          <a:p>
            <a:pPr marL="0" indent="0">
              <a:spcAft>
                <a:spcPts val="600"/>
              </a:spcAft>
              <a:buNone/>
            </a:pPr>
            <a:r>
              <a:rPr lang="en-US" sz="2800" b="0" dirty="0"/>
              <a:t>Facility staff utilized disinfectant </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129313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Implemented Physical Distancing Actions</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417537" y="1280160"/>
            <a:ext cx="11241063" cy="5029200"/>
          </a:xfrm>
        </p:spPr>
        <p:txBody>
          <a:bodyPr/>
          <a:lstStyle/>
          <a:p>
            <a:pPr marL="0" indent="0">
              <a:spcAft>
                <a:spcPts val="1200"/>
              </a:spcAft>
              <a:buNone/>
            </a:pPr>
            <a:r>
              <a:rPr lang="en-US" b="0" dirty="0"/>
              <a:t>Identified stations with less than 6 feet separation; mitigated physical distancing wherever possible</a:t>
            </a:r>
          </a:p>
          <a:p>
            <a:pPr lvl="1">
              <a:spcAft>
                <a:spcPts val="600"/>
              </a:spcAft>
              <a:buFont typeface="Arial" panose="020B0604020202020204" pitchFamily="34" charset="0"/>
              <a:buChar char="•"/>
            </a:pPr>
            <a:r>
              <a:rPr lang="en-US" b="0" dirty="0"/>
              <a:t>Rebalanced work content, where possible, to create 6 feet of separation</a:t>
            </a:r>
          </a:p>
          <a:p>
            <a:pPr marL="1257300" lvl="2" indent="-342900">
              <a:spcAft>
                <a:spcPts val="600"/>
              </a:spcAft>
            </a:pPr>
            <a:r>
              <a:rPr lang="en-US" b="0" dirty="0"/>
              <a:t>Implemented barriers / shields to limit person-to-person contact where required</a:t>
            </a:r>
          </a:p>
          <a:p>
            <a:pPr lvl="1">
              <a:spcAft>
                <a:spcPts val="600"/>
              </a:spcAft>
              <a:buFont typeface="Arial" panose="020B0604020202020204" pitchFamily="34" charset="0"/>
              <a:buChar char="•"/>
            </a:pPr>
            <a:r>
              <a:rPr lang="en-US" b="0" dirty="0"/>
              <a:t>Alternate solutions (ex. Face Shields/safety glasses or other solutions) to be investigated if less than 6 feet of separation per workstation is required</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
        <p:nvSpPr>
          <p:cNvPr id="10" name="TextBox 9">
            <a:extLst>
              <a:ext uri="{FF2B5EF4-FFF2-40B4-BE49-F238E27FC236}">
                <a16:creationId xmlns:a16="http://schemas.microsoft.com/office/drawing/2014/main" id="{62068859-4D4B-4E8C-B12B-9B16A00C896A}"/>
              </a:ext>
            </a:extLst>
          </p:cNvPr>
          <p:cNvSpPr txBox="1"/>
          <p:nvPr/>
        </p:nvSpPr>
        <p:spPr>
          <a:xfrm>
            <a:off x="7091763" y="4630863"/>
            <a:ext cx="25252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Face Shield</a:t>
            </a:r>
          </a:p>
        </p:txBody>
      </p:sp>
      <p:sp>
        <p:nvSpPr>
          <p:cNvPr id="12" name="TextBox 11">
            <a:extLst>
              <a:ext uri="{FF2B5EF4-FFF2-40B4-BE49-F238E27FC236}">
                <a16:creationId xmlns:a16="http://schemas.microsoft.com/office/drawing/2014/main" id="{026B6837-0583-452E-9781-803DE4286346}"/>
              </a:ext>
            </a:extLst>
          </p:cNvPr>
          <p:cNvSpPr txBox="1"/>
          <p:nvPr/>
        </p:nvSpPr>
        <p:spPr>
          <a:xfrm>
            <a:off x="8866070" y="5436012"/>
            <a:ext cx="3242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Arial Black" panose="020B0A04020102020204" pitchFamily="34" charset="0"/>
                <a:ea typeface="+mn-ea"/>
                <a:cs typeface="+mn-cs"/>
              </a:rPr>
              <a:t>Safety Glasses</a:t>
            </a:r>
          </a:p>
        </p:txBody>
      </p:sp>
      <p:pic>
        <p:nvPicPr>
          <p:cNvPr id="13" name="Picture 12">
            <a:extLst>
              <a:ext uri="{FF2B5EF4-FFF2-40B4-BE49-F238E27FC236}">
                <a16:creationId xmlns:a16="http://schemas.microsoft.com/office/drawing/2014/main" id="{F9EA2879-30E4-4785-A855-B544A81E7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1328" y="3680130"/>
            <a:ext cx="946166" cy="946166"/>
          </a:xfrm>
          <a:prstGeom prst="rect">
            <a:avLst/>
          </a:prstGeom>
        </p:spPr>
      </p:pic>
      <p:pic>
        <p:nvPicPr>
          <p:cNvPr id="14" name="Picture 13">
            <a:extLst>
              <a:ext uri="{FF2B5EF4-FFF2-40B4-BE49-F238E27FC236}">
                <a16:creationId xmlns:a16="http://schemas.microsoft.com/office/drawing/2014/main" id="{6CD50A74-4232-469E-A739-0570F03660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60232" y="4500366"/>
            <a:ext cx="854059" cy="935646"/>
          </a:xfrm>
          <a:prstGeom prst="rect">
            <a:avLst/>
          </a:prstGeom>
        </p:spPr>
      </p:pic>
      <p:pic>
        <p:nvPicPr>
          <p:cNvPr id="5" name="Picture 4">
            <a:extLst>
              <a:ext uri="{FF2B5EF4-FFF2-40B4-BE49-F238E27FC236}">
                <a16:creationId xmlns:a16="http://schemas.microsoft.com/office/drawing/2014/main" id="{B92ED17C-C2FD-40AE-9125-FAFBBD3A09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8530" y="3300416"/>
            <a:ext cx="2953232" cy="2651760"/>
          </a:xfrm>
          <a:prstGeom prst="rect">
            <a:avLst/>
          </a:prstGeom>
        </p:spPr>
      </p:pic>
      <p:pic>
        <p:nvPicPr>
          <p:cNvPr id="4" name="Picture 3">
            <a:extLst>
              <a:ext uri="{FF2B5EF4-FFF2-40B4-BE49-F238E27FC236}">
                <a16:creationId xmlns:a16="http://schemas.microsoft.com/office/drawing/2014/main" id="{B821345B-7374-42DA-AC96-1650064C5B6F}"/>
              </a:ext>
            </a:extLst>
          </p:cNvPr>
          <p:cNvPicPr>
            <a:picLocks noChangeAspect="1"/>
          </p:cNvPicPr>
          <p:nvPr/>
        </p:nvPicPr>
        <p:blipFill>
          <a:blip r:embed="rId6"/>
          <a:stretch>
            <a:fillRect/>
          </a:stretch>
        </p:blipFill>
        <p:spPr>
          <a:xfrm>
            <a:off x="417537" y="3680130"/>
            <a:ext cx="3499407" cy="1304657"/>
          </a:xfrm>
          <a:prstGeom prst="rect">
            <a:avLst/>
          </a:prstGeom>
        </p:spPr>
      </p:pic>
    </p:spTree>
    <p:extLst>
      <p:ext uri="{BB962C8B-B14F-4D97-AF65-F5344CB8AC3E}">
        <p14:creationId xmlns:p14="http://schemas.microsoft.com/office/powerpoint/2010/main" val="170430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Defined Return to Work Communication Strategy – </a:t>
            </a:r>
            <a:br>
              <a:rPr lang="en-US" dirty="0"/>
            </a:br>
            <a:r>
              <a:rPr lang="en-US" dirty="0"/>
              <a:t>Pre-Return To Work</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9" y="1583397"/>
            <a:ext cx="11147110" cy="5029200"/>
          </a:xfrm>
        </p:spPr>
        <p:txBody>
          <a:bodyPr/>
          <a:lstStyle/>
          <a:p>
            <a:pPr marL="0" indent="0">
              <a:spcAft>
                <a:spcPts val="600"/>
              </a:spcAft>
              <a:buNone/>
            </a:pPr>
            <a:r>
              <a:rPr lang="en-US" b="0" dirty="0"/>
              <a:t>Careful consideration was taken to ensure that employees are made aware of changes that are being implemented when returning to work</a:t>
            </a:r>
          </a:p>
          <a:p>
            <a:pPr marL="0" indent="0">
              <a:spcAft>
                <a:spcPts val="600"/>
              </a:spcAft>
              <a:buNone/>
            </a:pPr>
            <a:endParaRPr lang="en-US" b="0" dirty="0"/>
          </a:p>
          <a:p>
            <a:pPr marL="0" indent="0">
              <a:spcAft>
                <a:spcPts val="600"/>
              </a:spcAft>
              <a:buNone/>
            </a:pPr>
            <a:r>
              <a:rPr lang="en-US" b="0" dirty="0"/>
              <a:t>Several messages / initiatives identified to be included in Pre-Return to Work Communication </a:t>
            </a:r>
          </a:p>
          <a:p>
            <a:pPr marL="0" indent="0">
              <a:spcAft>
                <a:spcPts val="600"/>
              </a:spcAft>
              <a:buNone/>
            </a:pPr>
            <a:r>
              <a:rPr lang="en-US" b="0" dirty="0"/>
              <a:t>These messages / initiatives include: </a:t>
            </a:r>
          </a:p>
          <a:p>
            <a:pPr lvl="1">
              <a:spcAft>
                <a:spcPts val="600"/>
              </a:spcAft>
              <a:buFont typeface="Arial" panose="020B0604020202020204" pitchFamily="34" charset="0"/>
              <a:buChar char="•"/>
            </a:pPr>
            <a:r>
              <a:rPr lang="en-US" b="0" dirty="0"/>
              <a:t>Letter to all employees from CAO/Clerk to all employees</a:t>
            </a:r>
          </a:p>
          <a:p>
            <a:pPr lvl="1">
              <a:spcAft>
                <a:spcPts val="600"/>
              </a:spcAft>
              <a:buFont typeface="Arial" panose="020B0604020202020204" pitchFamily="34" charset="0"/>
              <a:buChar char="•"/>
            </a:pPr>
            <a:r>
              <a:rPr lang="en-US" b="0" dirty="0"/>
              <a:t>Memo to all employees from Joint Health and Safety Committee</a:t>
            </a:r>
          </a:p>
          <a:p>
            <a:pPr lvl="1">
              <a:spcAft>
                <a:spcPts val="600"/>
              </a:spcAft>
              <a:buFont typeface="Arial" panose="020B0604020202020204" pitchFamily="34" charset="0"/>
              <a:buChar char="•"/>
            </a:pPr>
            <a:r>
              <a:rPr lang="en-US" b="0" dirty="0"/>
              <a:t>Information to all employees to get them ready for a re-integration</a:t>
            </a:r>
          </a:p>
          <a:p>
            <a:pPr lvl="1">
              <a:spcAft>
                <a:spcPts val="600"/>
              </a:spcAft>
              <a:buFont typeface="Arial" panose="020B0604020202020204" pitchFamily="34" charset="0"/>
              <a:buChar char="•"/>
            </a:pPr>
            <a:r>
              <a:rPr lang="en-US" b="0" dirty="0"/>
              <a:t>Re-Integration plan training for all directors</a:t>
            </a:r>
          </a:p>
          <a:p>
            <a:pPr lvl="1">
              <a:spcAft>
                <a:spcPts val="600"/>
              </a:spcAft>
              <a:buFont typeface="Arial" panose="020B0604020202020204" pitchFamily="34" charset="0"/>
              <a:buChar char="•"/>
            </a:pPr>
            <a:r>
              <a:rPr lang="en-US" b="0" dirty="0"/>
              <a:t>Re-Integration plan provided to local union leadership</a:t>
            </a:r>
          </a:p>
          <a:p>
            <a:pPr lvl="1">
              <a:spcAft>
                <a:spcPts val="600"/>
              </a:spcAft>
              <a:buFont typeface="Arial" panose="020B0604020202020204" pitchFamily="34" charset="0"/>
              <a:buChar char="•"/>
            </a:pPr>
            <a:r>
              <a:rPr lang="en-US" b="0" dirty="0"/>
              <a:t>Department specific letter to employees with return to work instructions</a:t>
            </a:r>
          </a:p>
          <a:p>
            <a:pPr lvl="1">
              <a:spcAft>
                <a:spcPts val="600"/>
              </a:spcAft>
              <a:buFont typeface="Arial" panose="020B0604020202020204" pitchFamily="34" charset="0"/>
              <a:buChar char="•"/>
            </a:pPr>
            <a:r>
              <a:rPr lang="en-US" b="0" dirty="0"/>
              <a:t>Employee Self-Assessment Survey that employees will complete prior to reporting to work</a:t>
            </a:r>
          </a:p>
          <a:p>
            <a:pPr lvl="1">
              <a:spcAft>
                <a:spcPts val="600"/>
              </a:spcAft>
              <a:buFont typeface="Arial" panose="020B0604020202020204" pitchFamily="34" charset="0"/>
              <a:buChar char="•"/>
            </a:pPr>
            <a:endParaRPr lang="en-US" sz="1800" b="0" dirty="0"/>
          </a:p>
          <a:p>
            <a:pPr lvl="1">
              <a:spcAft>
                <a:spcPts val="600"/>
              </a:spcAft>
              <a:buFont typeface="Arial" panose="020B0604020202020204" pitchFamily="34" charset="0"/>
              <a:buChar char="•"/>
            </a:pPr>
            <a:endParaRPr lang="en-US" sz="1800" b="0" dirty="0"/>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79111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Defined Return to Work Communication Strategy – </a:t>
            </a:r>
            <a:br>
              <a:rPr lang="en-US" dirty="0"/>
            </a:br>
            <a:r>
              <a:rPr lang="en-US" dirty="0"/>
              <a:t>Post-Return To Work</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78180" y="1463040"/>
            <a:ext cx="10835639" cy="5029200"/>
          </a:xfrm>
        </p:spPr>
        <p:txBody>
          <a:bodyPr/>
          <a:lstStyle/>
          <a:p>
            <a:pPr marL="0" indent="0">
              <a:spcAft>
                <a:spcPts val="600"/>
              </a:spcAft>
              <a:buNone/>
            </a:pPr>
            <a:r>
              <a:rPr lang="en-US" b="0" dirty="0"/>
              <a:t>In addition, several messages / initiatives identified to be included in Post-Return to Work Communication </a:t>
            </a:r>
          </a:p>
          <a:p>
            <a:pPr marL="0" indent="0">
              <a:spcAft>
                <a:spcPts val="600"/>
              </a:spcAft>
              <a:buNone/>
            </a:pPr>
            <a:r>
              <a:rPr lang="en-US" b="0" dirty="0"/>
              <a:t>These messages / initiatives include: (but are not limited to)</a:t>
            </a:r>
          </a:p>
          <a:p>
            <a:pPr lvl="1">
              <a:spcAft>
                <a:spcPts val="600"/>
              </a:spcAft>
              <a:buFont typeface="Arial" panose="020B0604020202020204" pitchFamily="34" charset="0"/>
              <a:buChar char="•"/>
            </a:pPr>
            <a:r>
              <a:rPr lang="en-US" b="0" dirty="0"/>
              <a:t>Return to Work Message will be completed for all employees while observing physical distancing</a:t>
            </a:r>
          </a:p>
          <a:p>
            <a:pPr lvl="1">
              <a:spcAft>
                <a:spcPts val="600"/>
              </a:spcAft>
              <a:buFont typeface="Arial" panose="020B0604020202020204" pitchFamily="34" charset="0"/>
              <a:buChar char="•"/>
            </a:pPr>
            <a:r>
              <a:rPr lang="en-US" b="0" dirty="0"/>
              <a:t>Use of signage to convey new health protocols throughout the facilities</a:t>
            </a:r>
          </a:p>
          <a:p>
            <a:pPr lvl="1">
              <a:spcAft>
                <a:spcPts val="600"/>
              </a:spcAft>
              <a:buFont typeface="Arial" panose="020B0604020202020204" pitchFamily="34" charset="0"/>
              <a:buChar char="•"/>
            </a:pPr>
            <a:r>
              <a:rPr lang="en-US" b="0" dirty="0"/>
              <a:t>Daily completion of Self-Assessment Survey</a:t>
            </a:r>
          </a:p>
          <a:p>
            <a:pPr lvl="1">
              <a:spcAft>
                <a:spcPts val="600"/>
              </a:spcAft>
              <a:buFont typeface="Arial" panose="020B0604020202020204" pitchFamily="34" charset="0"/>
              <a:buChar char="•"/>
            </a:pPr>
            <a:r>
              <a:rPr lang="en-US" b="0" dirty="0"/>
              <a:t>Directors and Managers observing behaviors in alignment to the Re-Integration Plan</a:t>
            </a:r>
          </a:p>
          <a:p>
            <a:pPr lvl="1">
              <a:spcAft>
                <a:spcPts val="600"/>
              </a:spcAft>
              <a:buFont typeface="Arial" panose="020B0604020202020204" pitchFamily="34" charset="0"/>
              <a:buChar char="•"/>
            </a:pPr>
            <a:r>
              <a:rPr lang="en-US" b="0" dirty="0"/>
              <a:t>Support employees with open lines of communication to address ongoing concerns and needs for further information</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Tree>
    <p:extLst>
      <p:ext uri="{BB962C8B-B14F-4D97-AF65-F5344CB8AC3E}">
        <p14:creationId xmlns:p14="http://schemas.microsoft.com/office/powerpoint/2010/main" val="53003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B616-1673-4546-826E-AF5EC6DBE96E}"/>
              </a:ext>
            </a:extLst>
          </p:cNvPr>
          <p:cNvSpPr>
            <a:spLocks noGrp="1"/>
          </p:cNvSpPr>
          <p:nvPr>
            <p:ph type="title"/>
          </p:nvPr>
        </p:nvSpPr>
        <p:spPr/>
        <p:txBody>
          <a:bodyPr/>
          <a:lstStyle/>
          <a:p>
            <a:r>
              <a:rPr lang="en-US" dirty="0"/>
              <a:t>Created Return To Work Facility Checklist</a:t>
            </a:r>
          </a:p>
        </p:txBody>
      </p:sp>
      <p:sp>
        <p:nvSpPr>
          <p:cNvPr id="3" name="Content Placeholder 2">
            <a:extLst>
              <a:ext uri="{FF2B5EF4-FFF2-40B4-BE49-F238E27FC236}">
                <a16:creationId xmlns:a16="http://schemas.microsoft.com/office/drawing/2014/main" id="{EC120F69-7653-44FD-A347-A60B79A37728}"/>
              </a:ext>
            </a:extLst>
          </p:cNvPr>
          <p:cNvSpPr>
            <a:spLocks noGrp="1"/>
          </p:cNvSpPr>
          <p:nvPr>
            <p:ph idx="1"/>
          </p:nvPr>
        </p:nvSpPr>
        <p:spPr>
          <a:xfrm>
            <a:off x="640078" y="1280160"/>
            <a:ext cx="9601200" cy="914400"/>
          </a:xfrm>
        </p:spPr>
        <p:txBody>
          <a:bodyPr/>
          <a:lstStyle/>
          <a:p>
            <a:pPr marL="0" indent="0">
              <a:spcAft>
                <a:spcPts val="600"/>
              </a:spcAft>
              <a:buNone/>
            </a:pPr>
            <a:r>
              <a:rPr lang="en-US" sz="1800" b="0" dirty="0"/>
              <a:t>A facility Return To Work Checklist was created to focus on having actions in place to help stop the spread of COVID-19 and keep people inside of each facility healthy</a:t>
            </a:r>
          </a:p>
        </p:txBody>
      </p:sp>
      <p:sp>
        <p:nvSpPr>
          <p:cNvPr id="6" name="Rectangle 5">
            <a:extLst>
              <a:ext uri="{FF2B5EF4-FFF2-40B4-BE49-F238E27FC236}">
                <a16:creationId xmlns:a16="http://schemas.microsoft.com/office/drawing/2014/main" id="{88D70E11-289C-43D3-84E9-049E4030F1BB}"/>
              </a:ext>
            </a:extLst>
          </p:cNvPr>
          <p:cNvSpPr/>
          <p:nvPr/>
        </p:nvSpPr>
        <p:spPr>
          <a:xfrm>
            <a:off x="1510352" y="6412665"/>
            <a:ext cx="9171297" cy="399865"/>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 Working Together To Stop the Spread of COVID-19, Healthy People At Work</a:t>
            </a:r>
          </a:p>
        </p:txBody>
      </p:sp>
      <p:sp>
        <p:nvSpPr>
          <p:cNvPr id="8" name="Content Placeholder 2">
            <a:extLst>
              <a:ext uri="{FF2B5EF4-FFF2-40B4-BE49-F238E27FC236}">
                <a16:creationId xmlns:a16="http://schemas.microsoft.com/office/drawing/2014/main" id="{666C3D98-30B9-4FBE-A8B6-7CE99AEC909B}"/>
              </a:ext>
            </a:extLst>
          </p:cNvPr>
          <p:cNvSpPr txBox="1">
            <a:spLocks/>
          </p:cNvSpPr>
          <p:nvPr/>
        </p:nvSpPr>
        <p:spPr>
          <a:xfrm>
            <a:off x="640080" y="2194560"/>
            <a:ext cx="9761220" cy="3657600"/>
          </a:xfrm>
          <a:prstGeom prst="rect">
            <a:avLst/>
          </a:prstGeom>
        </p:spPr>
        <p:txBody>
          <a:bodyPr>
            <a:noAutofit/>
          </a:bodyPr>
          <a:lstStyle>
            <a:lvl1pPr marL="346075"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92150" indent="-346075" algn="l" defTabSz="914400" rtl="0" eaLnBrk="1" latinLnBrk="0" hangingPunct="1">
              <a:lnSpc>
                <a:spcPct val="90000"/>
              </a:lnSpc>
              <a:spcBef>
                <a:spcPts val="0"/>
              </a:spcBef>
              <a:spcAft>
                <a:spcPts val="900"/>
              </a:spcAft>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025525" indent="-333375" algn="l" defTabSz="914400" rtl="0" eaLnBrk="1" latinLnBrk="0" hangingPunct="1">
              <a:lnSpc>
                <a:spcPct val="90000"/>
              </a:lnSpc>
              <a:spcBef>
                <a:spcPts val="0"/>
              </a:spcBef>
              <a:spcAft>
                <a:spcPts val="900"/>
              </a:spcAft>
              <a:buFont typeface="Ford Antenna Medium" pitchFamily="50"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9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600"/>
              </a:spcAft>
              <a:buNone/>
            </a:pPr>
            <a:r>
              <a:rPr lang="en-US" sz="1800" b="0" i="0" dirty="0"/>
              <a:t>Main categories of the checklist include:</a:t>
            </a:r>
          </a:p>
          <a:p>
            <a:pPr lvl="1" fontAlgn="auto">
              <a:spcAft>
                <a:spcPts val="600"/>
              </a:spcAft>
              <a:buFont typeface="Arial" panose="020B0604020202020204" pitchFamily="34" charset="0"/>
              <a:buChar char="•"/>
            </a:pPr>
            <a:r>
              <a:rPr lang="en-US" sz="1800" b="0" i="0" dirty="0"/>
              <a:t>People</a:t>
            </a:r>
          </a:p>
          <a:p>
            <a:pPr lvl="1" fontAlgn="auto">
              <a:spcAft>
                <a:spcPts val="600"/>
              </a:spcAft>
              <a:buFont typeface="Arial" panose="020B0604020202020204" pitchFamily="34" charset="0"/>
              <a:buChar char="•"/>
            </a:pPr>
            <a:r>
              <a:rPr lang="en-US" sz="1800" b="0" i="0" dirty="0"/>
              <a:t>Cleaning</a:t>
            </a:r>
          </a:p>
          <a:p>
            <a:pPr lvl="1" fontAlgn="auto">
              <a:spcAft>
                <a:spcPts val="600"/>
              </a:spcAft>
              <a:buFont typeface="Arial" panose="020B0604020202020204" pitchFamily="34" charset="0"/>
              <a:buChar char="•"/>
            </a:pPr>
            <a:r>
              <a:rPr lang="en-US" sz="1800" b="0" i="0" dirty="0"/>
              <a:t>Communications</a:t>
            </a:r>
          </a:p>
          <a:p>
            <a:pPr lvl="1" fontAlgn="auto">
              <a:spcAft>
                <a:spcPts val="600"/>
              </a:spcAft>
              <a:buFont typeface="Arial" panose="020B0604020202020204" pitchFamily="34" charset="0"/>
              <a:buChar char="•"/>
            </a:pPr>
            <a:r>
              <a:rPr lang="en-US" sz="1800" b="0" i="0" dirty="0"/>
              <a:t>Physical Distancing</a:t>
            </a:r>
          </a:p>
          <a:p>
            <a:pPr fontAlgn="auto">
              <a:spcAft>
                <a:spcPts val="600"/>
              </a:spcAft>
            </a:pPr>
            <a:endParaRPr lang="en-US" sz="1800" b="0" i="0" dirty="0"/>
          </a:p>
          <a:p>
            <a:pPr marL="0" indent="0" fontAlgn="auto">
              <a:spcAft>
                <a:spcPts val="600"/>
              </a:spcAft>
              <a:buNone/>
            </a:pPr>
            <a:r>
              <a:rPr lang="en-US" sz="1800" b="0" i="0" dirty="0"/>
              <a:t>Each facility is expected to complete checklist before employees report to work to ensure facility readiness</a:t>
            </a:r>
          </a:p>
          <a:p>
            <a:pPr lvl="1" fontAlgn="auto">
              <a:spcAft>
                <a:spcPts val="600"/>
              </a:spcAft>
              <a:buFont typeface="Arial" panose="020B0604020202020204" pitchFamily="34" charset="0"/>
              <a:buChar char="•"/>
            </a:pPr>
            <a:r>
              <a:rPr lang="en-US" sz="1800" b="0" i="0" dirty="0"/>
              <a:t>To be completed once before startup; all items must be completed</a:t>
            </a:r>
          </a:p>
        </p:txBody>
      </p:sp>
    </p:spTree>
    <p:extLst>
      <p:ext uri="{BB962C8B-B14F-4D97-AF65-F5344CB8AC3E}">
        <p14:creationId xmlns:p14="http://schemas.microsoft.com/office/powerpoint/2010/main" val="3343091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UBOE7lsTSmap5iXLGiqS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UBOE7lsTSmap5iXLGiq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rp Presentations 2018">
  <a:themeElements>
    <a:clrScheme name="Corp Presentation v2">
      <a:dk1>
        <a:srgbClr val="00264E"/>
      </a:dk1>
      <a:lt1>
        <a:srgbClr val="FFFFFF"/>
      </a:lt1>
      <a:dk2>
        <a:srgbClr val="0276B3"/>
      </a:dk2>
      <a:lt2>
        <a:srgbClr val="FFFFFF"/>
      </a:lt2>
      <a:accent1>
        <a:srgbClr val="00457E"/>
      </a:accent1>
      <a:accent2>
        <a:srgbClr val="9DC7DE"/>
      </a:accent2>
      <a:accent3>
        <a:srgbClr val="455968"/>
      </a:accent3>
      <a:accent4>
        <a:srgbClr val="C8CCD1"/>
      </a:accent4>
      <a:accent5>
        <a:srgbClr val="91A3B0"/>
      </a:accent5>
      <a:accent6>
        <a:srgbClr val="FAA81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b="1"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PP SAR Theme" id="{A28A9376-6146-4553-BD1B-06663B116F6D}" vid="{7E32C832-765D-473F-A72A-D7A225B46A45}"/>
    </a:ext>
  </a:extLst>
</a:theme>
</file>

<file path=ppt/theme/theme2.xml><?xml version="1.0" encoding="utf-8"?>
<a:theme xmlns:a="http://schemas.openxmlformats.org/drawingml/2006/main" name="1_Corp Presentations 2018">
  <a:themeElements>
    <a:clrScheme name="Corp Presentation v2">
      <a:dk1>
        <a:srgbClr val="00264E"/>
      </a:dk1>
      <a:lt1>
        <a:srgbClr val="FFFFFF"/>
      </a:lt1>
      <a:dk2>
        <a:srgbClr val="0276B3"/>
      </a:dk2>
      <a:lt2>
        <a:srgbClr val="FFFFFF"/>
      </a:lt2>
      <a:accent1>
        <a:srgbClr val="00457E"/>
      </a:accent1>
      <a:accent2>
        <a:srgbClr val="9DC7DE"/>
      </a:accent2>
      <a:accent3>
        <a:srgbClr val="455968"/>
      </a:accent3>
      <a:accent4>
        <a:srgbClr val="C8CCD1"/>
      </a:accent4>
      <a:accent5>
        <a:srgbClr val="91A3B0"/>
      </a:accent5>
      <a:accent6>
        <a:srgbClr val="FAA81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b="1"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D176DABD-D649-45CD-B25C-B1763BA600BC}" vid="{186F183D-69E2-4D6A-B1F2-C13D06B9F919}"/>
    </a:ext>
  </a:extLst>
</a:theme>
</file>

<file path=ppt/theme/theme3.xml><?xml version="1.0" encoding="utf-8"?>
<a:theme xmlns:a="http://schemas.openxmlformats.org/drawingml/2006/main" name="BPR Theme">
  <a:themeElements>
    <a:clrScheme name="Corp Presentation v2">
      <a:dk1>
        <a:srgbClr val="00264E"/>
      </a:dk1>
      <a:lt1>
        <a:srgbClr val="FFFFFF"/>
      </a:lt1>
      <a:dk2>
        <a:srgbClr val="0276B3"/>
      </a:dk2>
      <a:lt2>
        <a:srgbClr val="FFFFFF"/>
      </a:lt2>
      <a:accent1>
        <a:srgbClr val="00457E"/>
      </a:accent1>
      <a:accent2>
        <a:srgbClr val="9DC7DE"/>
      </a:accent2>
      <a:accent3>
        <a:srgbClr val="455968"/>
      </a:accent3>
      <a:accent4>
        <a:srgbClr val="C8CCD1"/>
      </a:accent4>
      <a:accent5>
        <a:srgbClr val="91A3B0"/>
      </a:accent5>
      <a:accent6>
        <a:srgbClr val="FAA81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b="1"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PR Theme" id="{B94C9FC8-FFD2-444E-AF5F-B700150594F7}" vid="{55BB8412-5B36-4C95-B3BC-9773126F990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AFC040A76CD1429F440C8916A174B4" ma:contentTypeVersion="1" ma:contentTypeDescription="Create a new document." ma:contentTypeScope="" ma:versionID="c3020070165f34346aed65a7bfbde53d">
  <xsd:schema xmlns:xsd="http://www.w3.org/2001/XMLSchema" xmlns:xs="http://www.w3.org/2001/XMLSchema" xmlns:p="http://schemas.microsoft.com/office/2006/metadata/properties" xmlns:ns2="8f668fec-22b6-42f2-bdf6-414479066dee" targetNamespace="http://schemas.microsoft.com/office/2006/metadata/properties" ma:root="true" ma:fieldsID="2e49ecde61e44b07933861fbc38186fb" ns2:_="">
    <xsd:import namespace="8f668fec-22b6-42f2-bdf6-414479066de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68fec-22b6-42f2-bdf6-414479066d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A7A2A6-777B-4FE0-85A4-DDB077BFD99D}">
  <ds:schemaRefs>
    <ds:schemaRef ds:uri="http://schemas.microsoft.com/sharepoint/v3/contenttype/forms"/>
  </ds:schemaRefs>
</ds:datastoreItem>
</file>

<file path=customXml/itemProps2.xml><?xml version="1.0" encoding="utf-8"?>
<ds:datastoreItem xmlns:ds="http://schemas.openxmlformats.org/officeDocument/2006/customXml" ds:itemID="{86566BBF-159A-4579-A695-361853FF480B}">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8f668fec-22b6-42f2-bdf6-414479066de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B73533D8-8145-4939-A59A-5E7C8EA5C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68fec-22b6-42f2-bdf6-414479066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41652</TotalTime>
  <Pages>61</Pages>
  <Words>3968</Words>
  <Application>Microsoft Office PowerPoint</Application>
  <PresentationFormat>Widescreen</PresentationFormat>
  <Paragraphs>370</Paragraphs>
  <Slides>37</Slides>
  <Notes>33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54" baseType="lpstr">
      <vt:lpstr>ＭＳ Ｐゴシック</vt:lpstr>
      <vt:lpstr>宋体</vt:lpstr>
      <vt:lpstr>Arial</vt:lpstr>
      <vt:lpstr>Arial Black</vt:lpstr>
      <vt:lpstr>Calibri</vt:lpstr>
      <vt:lpstr>Ford Antenna Cond</vt:lpstr>
      <vt:lpstr>Ford Antenna Cond Light</vt:lpstr>
      <vt:lpstr>Ford Antenna Cond Regular</vt:lpstr>
      <vt:lpstr>Ford Antenna Medium</vt:lpstr>
      <vt:lpstr>Ford Antenna Regular</vt:lpstr>
      <vt:lpstr>Lucida Grande</vt:lpstr>
      <vt:lpstr>Times New Roman</vt:lpstr>
      <vt:lpstr>Wingdings</vt:lpstr>
      <vt:lpstr>Corp Presentations 2018</vt:lpstr>
      <vt:lpstr>1_Corp Presentations 2018</vt:lpstr>
      <vt:lpstr>BPR Theme</vt:lpstr>
      <vt:lpstr>think-cell Slide</vt:lpstr>
      <vt:lpstr>Return To Work Re-Integration Plan   Training Presentation</vt:lpstr>
      <vt:lpstr>Developed Return To Work Re-Integration Plan</vt:lpstr>
      <vt:lpstr>Return To Work Playbook Framework</vt:lpstr>
      <vt:lpstr>What Happened While You Were Away</vt:lpstr>
      <vt:lpstr>Increased Cleaning Of Stations and Common Areas</vt:lpstr>
      <vt:lpstr>Implemented Physical Distancing Actions</vt:lpstr>
      <vt:lpstr>Defined Return to Work Communication Strategy –  Pre-Return To Work</vt:lpstr>
      <vt:lpstr>Defined Return to Work Communication Strategy –  Post-Return To Work</vt:lpstr>
      <vt:lpstr>Created Return To Work Facility Checklist</vt:lpstr>
      <vt:lpstr>What Will Happen When Returning</vt:lpstr>
      <vt:lpstr>Return to Work Message</vt:lpstr>
      <vt:lpstr>Employee Return To Work – 3 Step Process</vt:lpstr>
      <vt:lpstr>Employee Self-Assessment Survey</vt:lpstr>
      <vt:lpstr>Employee Self-Assessment Survey (continued)</vt:lpstr>
      <vt:lpstr>Entering the Building – Temperature Scanning</vt:lpstr>
      <vt:lpstr>Temperature Scanning – Privacy Notices &amp; Screening Results</vt:lpstr>
      <vt:lpstr>Controlling People Flow</vt:lpstr>
      <vt:lpstr>Controlling People Flow – Improve Separation Between Shifts</vt:lpstr>
      <vt:lpstr>What We Need to Do When Back To Work</vt:lpstr>
      <vt:lpstr>Employee Experience: Employee Care In The New Normal</vt:lpstr>
      <vt:lpstr>Personal Protective Equipment (PPE)</vt:lpstr>
      <vt:lpstr>PowerPoint Presentation</vt:lpstr>
      <vt:lpstr>PowerPoint Presentation</vt:lpstr>
      <vt:lpstr>If You Have Symptoms, Do Not Come To Work</vt:lpstr>
      <vt:lpstr>Practicing Social Distancing – Breaks &amp; Lunch</vt:lpstr>
      <vt:lpstr>Practicing Social Distancing – Meetings</vt:lpstr>
      <vt:lpstr>Practicing Social Distancing – Outside of Work</vt:lpstr>
      <vt:lpstr>Defined Cleaning Protocols - Breaks &amp; Lunch</vt:lpstr>
      <vt:lpstr>Defined Cleaning Protocols – Established Hand Sanitizer Locations</vt:lpstr>
      <vt:lpstr>Defined Cleaning Protocols – Established Hand Sanitizer Locations (continued)</vt:lpstr>
      <vt:lpstr>Cleaning Protocol</vt:lpstr>
      <vt:lpstr>Additional Information You Need to Know</vt:lpstr>
      <vt:lpstr>Action Plan - Employee Showing COVID-19 Symptoms At Work</vt:lpstr>
      <vt:lpstr>Action Plan - Employee Showing COVID-19 Symptoms At Work (continued)</vt:lpstr>
      <vt:lpstr>Defined Cleaning Protocols – Confirmed Cases</vt:lpstr>
      <vt:lpstr>Defined Cleaning Protocols – Cleaning Definitions</vt:lpstr>
      <vt:lpstr>Specific Items To Consider (not all inclusive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Work Playbook Training Presentation</dc:title>
  <dc:subject>2002</dc:subject>
  <dc:creator>MURPHY/DEHART</dc:creator>
  <cp:lastModifiedBy>Jeff Dentinger</cp:lastModifiedBy>
  <cp:revision>14203</cp:revision>
  <cp:lastPrinted>2019-05-09T18:29:24Z</cp:lastPrinted>
  <dcterms:created xsi:type="dcterms:W3CDTF">1997-01-17T15:55:10Z</dcterms:created>
  <dcterms:modified xsi:type="dcterms:W3CDTF">2020-05-28T22:49:16Z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0x01010068AFC040A76CD1429F440C8916A174B4</vt:lpwstr>
  </property>
</Properties>
</file>